
<file path=[Content_Types].xml><?xml version="1.0" encoding="utf-8"?>
<Types xmlns="http://schemas.openxmlformats.org/package/2006/content-types">
  <Default Extension="jpeg" ContentType="image/jpeg"/>
  <Default Extension="jpg" ContentType="image/jpeg"/>
  <Default Extension="MOV" ContentType="video/quicktime"/>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59" r:id="rId5"/>
    <p:sldId id="263" r:id="rId6"/>
    <p:sldId id="268" r:id="rId7"/>
    <p:sldId id="267" r:id="rId8"/>
    <p:sldId id="264" r:id="rId9"/>
    <p:sldId id="266" r:id="rId10"/>
    <p:sldId id="291" r:id="rId11"/>
    <p:sldId id="270" r:id="rId12"/>
    <p:sldId id="271" r:id="rId13"/>
    <p:sldId id="272" r:id="rId14"/>
    <p:sldId id="273" r:id="rId15"/>
    <p:sldId id="274" r:id="rId16"/>
    <p:sldId id="275" r:id="rId17"/>
    <p:sldId id="276" r:id="rId18"/>
    <p:sldId id="277" r:id="rId19"/>
    <p:sldId id="278" r:id="rId20"/>
    <p:sldId id="279" r:id="rId21"/>
    <p:sldId id="280" r:id="rId22"/>
    <p:sldId id="281" r:id="rId23"/>
    <p:sldId id="283" r:id="rId24"/>
    <p:sldId id="286" r:id="rId25"/>
    <p:sldId id="285" r:id="rId26"/>
    <p:sldId id="288" r:id="rId27"/>
    <p:sldId id="287" r:id="rId28"/>
    <p:sldId id="289" r:id="rId29"/>
    <p:sldId id="290" r:id="rId30"/>
    <p:sldId id="265" r:id="rId31"/>
    <p:sldId id="258" r:id="rId32"/>
    <p:sldId id="282" r:id="rId33"/>
    <p:sldId id="261" r:id="rId34"/>
    <p:sldId id="260" r:id="rId35"/>
    <p:sldId id="269" r:id="rId36"/>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0D83CE-3626-D1AF-4D36-B0D8B24FD63D}" v="1" dt="2025-05-17T15:52:27.575"/>
    <p1510:client id="{F1235E11-6427-CD51-8BFF-8BFA97DE4B9E}" v="3" dt="2025-05-17T15:50:53.4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7" d="100"/>
          <a:sy n="77" d="100"/>
        </p:scale>
        <p:origin x="883"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0BE420C-2ABE-454E-B8E9-799A6B7CDDEB}" type="doc">
      <dgm:prSet loTypeId="urn:microsoft.com/office/officeart/2005/8/layout/chevron2" loCatId="process" qsTypeId="urn:microsoft.com/office/officeart/2005/8/quickstyle/simple1" qsCatId="simple" csTypeId="urn:microsoft.com/office/officeart/2005/8/colors/accent1_2" csCatId="accent1" phldr="1"/>
      <dgm:spPr/>
    </dgm:pt>
    <dgm:pt modelId="{3263DD2B-CC6D-43C0-88C8-55B65A224FA6}">
      <dgm:prSet phldrT="[Tekst]"/>
      <dgm:spPr/>
      <dgm:t>
        <a:bodyPr/>
        <a:lstStyle/>
        <a:p>
          <a:endParaRPr lang="nl-NL"/>
        </a:p>
      </dgm:t>
    </dgm:pt>
    <dgm:pt modelId="{9E105272-8355-4076-9CFC-9076DF481058}" type="parTrans" cxnId="{BED64B35-5DF2-443B-A05C-BEED51960A48}">
      <dgm:prSet/>
      <dgm:spPr/>
      <dgm:t>
        <a:bodyPr/>
        <a:lstStyle/>
        <a:p>
          <a:endParaRPr lang="nl-NL"/>
        </a:p>
      </dgm:t>
    </dgm:pt>
    <dgm:pt modelId="{EB60DF77-560B-460A-A770-959D692BCD66}" type="sibTrans" cxnId="{BED64B35-5DF2-443B-A05C-BEED51960A48}">
      <dgm:prSet/>
      <dgm:spPr/>
      <dgm:t>
        <a:bodyPr/>
        <a:lstStyle/>
        <a:p>
          <a:endParaRPr lang="nl-NL"/>
        </a:p>
      </dgm:t>
    </dgm:pt>
    <dgm:pt modelId="{5917DDAF-F007-477E-B691-2472A8424973}">
      <dgm:prSet phldrT="[Tekst]" phldr="1"/>
      <dgm:spPr>
        <a:solidFill>
          <a:srgbClr val="92D050"/>
        </a:solidFill>
      </dgm:spPr>
      <dgm:t>
        <a:bodyPr/>
        <a:lstStyle/>
        <a:p>
          <a:endParaRPr lang="nl-NL"/>
        </a:p>
      </dgm:t>
    </dgm:pt>
    <dgm:pt modelId="{9D42D1D9-6B97-475D-AF4F-8294FB86BA96}" type="parTrans" cxnId="{B8496FA5-11FF-49CE-ABC8-54F96A5562FC}">
      <dgm:prSet/>
      <dgm:spPr/>
      <dgm:t>
        <a:bodyPr/>
        <a:lstStyle/>
        <a:p>
          <a:endParaRPr lang="nl-NL"/>
        </a:p>
      </dgm:t>
    </dgm:pt>
    <dgm:pt modelId="{3F2BEC99-1844-4A39-B699-88E694C42AFA}" type="sibTrans" cxnId="{B8496FA5-11FF-49CE-ABC8-54F96A5562FC}">
      <dgm:prSet/>
      <dgm:spPr/>
      <dgm:t>
        <a:bodyPr/>
        <a:lstStyle/>
        <a:p>
          <a:endParaRPr lang="nl-NL"/>
        </a:p>
      </dgm:t>
    </dgm:pt>
    <dgm:pt modelId="{830AD134-12FE-422C-B1A0-B5CE3ED2A9F3}">
      <dgm:prSet phldrT="[Tekst]" phldr="1"/>
      <dgm:spPr>
        <a:solidFill>
          <a:srgbClr val="92D050"/>
        </a:solidFill>
      </dgm:spPr>
      <dgm:t>
        <a:bodyPr/>
        <a:lstStyle/>
        <a:p>
          <a:endParaRPr lang="nl-NL"/>
        </a:p>
      </dgm:t>
    </dgm:pt>
    <dgm:pt modelId="{B783322D-87AD-435D-9CAB-29EA9CE537D9}" type="parTrans" cxnId="{146B71EB-69EE-4F56-915D-B2CE8B35CFCC}">
      <dgm:prSet/>
      <dgm:spPr/>
      <dgm:t>
        <a:bodyPr/>
        <a:lstStyle/>
        <a:p>
          <a:endParaRPr lang="nl-NL"/>
        </a:p>
      </dgm:t>
    </dgm:pt>
    <dgm:pt modelId="{35A1CF95-457C-4699-B364-F57A79DEDFA7}" type="sibTrans" cxnId="{146B71EB-69EE-4F56-915D-B2CE8B35CFCC}">
      <dgm:prSet/>
      <dgm:spPr/>
      <dgm:t>
        <a:bodyPr/>
        <a:lstStyle/>
        <a:p>
          <a:endParaRPr lang="nl-NL"/>
        </a:p>
      </dgm:t>
    </dgm:pt>
    <dgm:pt modelId="{55BFE8AD-7B4E-4C49-AA16-4C07EC7BF89C}">
      <dgm:prSet phldrT="[Tekst]"/>
      <dgm:spPr>
        <a:solidFill>
          <a:schemeClr val="accent2">
            <a:lumMod val="75000"/>
          </a:schemeClr>
        </a:solidFill>
      </dgm:spPr>
      <dgm:t>
        <a:bodyPr/>
        <a:lstStyle/>
        <a:p>
          <a:endParaRPr lang="nl-NL"/>
        </a:p>
      </dgm:t>
    </dgm:pt>
    <dgm:pt modelId="{BE6867B4-B20B-402C-8981-94E9EFBE93CE}" type="parTrans" cxnId="{CC588190-8193-49E6-9322-5A5EA285AB56}">
      <dgm:prSet/>
      <dgm:spPr/>
      <dgm:t>
        <a:bodyPr/>
        <a:lstStyle/>
        <a:p>
          <a:endParaRPr lang="nl-NL"/>
        </a:p>
      </dgm:t>
    </dgm:pt>
    <dgm:pt modelId="{C2A59051-55F6-4364-BA73-08AFDB601F68}" type="sibTrans" cxnId="{CC588190-8193-49E6-9322-5A5EA285AB56}">
      <dgm:prSet/>
      <dgm:spPr/>
      <dgm:t>
        <a:bodyPr/>
        <a:lstStyle/>
        <a:p>
          <a:endParaRPr lang="nl-NL"/>
        </a:p>
      </dgm:t>
    </dgm:pt>
    <dgm:pt modelId="{E761B53B-3B29-4500-928E-B6C85565A0DE}">
      <dgm:prSet phldrT="[Tekst]"/>
      <dgm:spPr>
        <a:solidFill>
          <a:schemeClr val="accent2">
            <a:lumMod val="75000"/>
          </a:schemeClr>
        </a:solidFill>
      </dgm:spPr>
      <dgm:t>
        <a:bodyPr/>
        <a:lstStyle/>
        <a:p>
          <a:endParaRPr lang="nl-NL"/>
        </a:p>
      </dgm:t>
    </dgm:pt>
    <dgm:pt modelId="{0D9AE34A-69E8-41D8-B85F-E3CECC8586F9}" type="parTrans" cxnId="{E0D5E0D7-30B0-4AA3-BBC0-1575A995888A}">
      <dgm:prSet/>
      <dgm:spPr/>
      <dgm:t>
        <a:bodyPr/>
        <a:lstStyle/>
        <a:p>
          <a:endParaRPr lang="nl-NL"/>
        </a:p>
      </dgm:t>
    </dgm:pt>
    <dgm:pt modelId="{BAD19888-F097-4B0D-88D5-42447984A515}" type="sibTrans" cxnId="{E0D5E0D7-30B0-4AA3-BBC0-1575A995888A}">
      <dgm:prSet/>
      <dgm:spPr/>
      <dgm:t>
        <a:bodyPr/>
        <a:lstStyle/>
        <a:p>
          <a:endParaRPr lang="nl-NL"/>
        </a:p>
      </dgm:t>
    </dgm:pt>
    <dgm:pt modelId="{2D3D7B9A-2B01-4D05-9BA0-8A8FAD585E5F}">
      <dgm:prSet/>
      <dgm:spPr/>
      <dgm:t>
        <a:bodyPr/>
        <a:lstStyle/>
        <a:p>
          <a:pPr>
            <a:buNone/>
          </a:pPr>
          <a:r>
            <a:rPr lang="nl-NL"/>
            <a:t>Oktober-februari: Egels in winterslaap.   </a:t>
          </a:r>
        </a:p>
      </dgm:t>
    </dgm:pt>
    <dgm:pt modelId="{4A28E6A8-E047-45BF-A76E-A7B1510BCB86}" type="parTrans" cxnId="{40A6DD2F-FB90-4E1C-B80F-9BA7751AAEC5}">
      <dgm:prSet/>
      <dgm:spPr/>
      <dgm:t>
        <a:bodyPr/>
        <a:lstStyle/>
        <a:p>
          <a:endParaRPr lang="nl-NL"/>
        </a:p>
      </dgm:t>
    </dgm:pt>
    <dgm:pt modelId="{E5017F82-2763-4723-B4DF-05129F1A8A5D}" type="sibTrans" cxnId="{40A6DD2F-FB90-4E1C-B80F-9BA7751AAEC5}">
      <dgm:prSet/>
      <dgm:spPr/>
      <dgm:t>
        <a:bodyPr/>
        <a:lstStyle/>
        <a:p>
          <a:endParaRPr lang="nl-NL"/>
        </a:p>
      </dgm:t>
    </dgm:pt>
    <dgm:pt modelId="{C71A4970-40DD-44A6-A380-A44CCB9F224D}">
      <dgm:prSet/>
      <dgm:spPr/>
      <dgm:t>
        <a:bodyPr/>
        <a:lstStyle/>
        <a:p>
          <a:pPr>
            <a:buNone/>
          </a:pPr>
          <a:r>
            <a:rPr lang="nl-NL"/>
            <a:t>Maart- april: wakker uit winterslaap. Aansterken. Veel eten nodig! </a:t>
          </a:r>
        </a:p>
      </dgm:t>
    </dgm:pt>
    <dgm:pt modelId="{8F49AB25-4B7E-405B-A669-D92D7A1041E5}" type="parTrans" cxnId="{E285D88E-B084-4E54-948C-290B044C9E08}">
      <dgm:prSet/>
      <dgm:spPr/>
      <dgm:t>
        <a:bodyPr/>
        <a:lstStyle/>
        <a:p>
          <a:endParaRPr lang="nl-NL"/>
        </a:p>
      </dgm:t>
    </dgm:pt>
    <dgm:pt modelId="{83F5F348-9589-43B7-982D-53DCFF0F200E}" type="sibTrans" cxnId="{E285D88E-B084-4E54-948C-290B044C9E08}">
      <dgm:prSet/>
      <dgm:spPr/>
      <dgm:t>
        <a:bodyPr/>
        <a:lstStyle/>
        <a:p>
          <a:endParaRPr lang="nl-NL"/>
        </a:p>
      </dgm:t>
    </dgm:pt>
    <dgm:pt modelId="{B9A4648B-C998-434B-83EA-F6AAD5B7087B}">
      <dgm:prSet/>
      <dgm:spPr/>
      <dgm:t>
        <a:bodyPr/>
        <a:lstStyle/>
        <a:p>
          <a:pPr>
            <a:buNone/>
          </a:pPr>
          <a:r>
            <a:rPr lang="nl-NL"/>
            <a:t>Mei-juni: paartjes vormen. </a:t>
          </a:r>
        </a:p>
      </dgm:t>
    </dgm:pt>
    <dgm:pt modelId="{8CB29EE6-E7CF-4AB1-848F-AE2E18EACE3D}" type="parTrans" cxnId="{49ACD44F-D340-4831-9AEF-50DC083F17C0}">
      <dgm:prSet/>
      <dgm:spPr/>
      <dgm:t>
        <a:bodyPr/>
        <a:lstStyle/>
        <a:p>
          <a:endParaRPr lang="nl-NL"/>
        </a:p>
      </dgm:t>
    </dgm:pt>
    <dgm:pt modelId="{84C58DBB-65C2-4717-AA06-4869ACA5A1B8}" type="sibTrans" cxnId="{49ACD44F-D340-4831-9AEF-50DC083F17C0}">
      <dgm:prSet/>
      <dgm:spPr/>
      <dgm:t>
        <a:bodyPr/>
        <a:lstStyle/>
        <a:p>
          <a:endParaRPr lang="nl-NL"/>
        </a:p>
      </dgm:t>
    </dgm:pt>
    <dgm:pt modelId="{28A84CF4-E660-4147-8698-C55FD4A16544}">
      <dgm:prSet/>
      <dgm:spPr/>
      <dgm:t>
        <a:bodyPr/>
        <a:lstStyle/>
        <a:p>
          <a:pPr>
            <a:buNone/>
          </a:pPr>
          <a:r>
            <a:rPr lang="nl-NL"/>
            <a:t>Juli-oktober: jongen worden geboren (3 tot 5 per gezin). Extra eten nodig. </a:t>
          </a:r>
        </a:p>
      </dgm:t>
    </dgm:pt>
    <dgm:pt modelId="{68A7F3AF-3662-4AE9-85C2-1A681CA9E928}" type="parTrans" cxnId="{4D974D43-D7E3-41B8-8BFB-0698332AF69A}">
      <dgm:prSet/>
      <dgm:spPr/>
      <dgm:t>
        <a:bodyPr/>
        <a:lstStyle/>
        <a:p>
          <a:endParaRPr lang="nl-NL"/>
        </a:p>
      </dgm:t>
    </dgm:pt>
    <dgm:pt modelId="{41D22FC8-D7E3-41D6-A153-4B67D2E4B60D}" type="sibTrans" cxnId="{4D974D43-D7E3-41B8-8BFB-0698332AF69A}">
      <dgm:prSet/>
      <dgm:spPr/>
      <dgm:t>
        <a:bodyPr/>
        <a:lstStyle/>
        <a:p>
          <a:endParaRPr lang="nl-NL"/>
        </a:p>
      </dgm:t>
    </dgm:pt>
    <dgm:pt modelId="{45268DCB-CAD4-47CC-907C-48CC40BBCFB0}">
      <dgm:prSet/>
      <dgm:spPr/>
      <dgm:t>
        <a:bodyPr/>
        <a:lstStyle/>
        <a:p>
          <a:pPr>
            <a:buNone/>
          </a:pPr>
          <a:r>
            <a:rPr lang="nl-NL"/>
            <a:t>September-oktober: klaar maken voor winterslaap. Extra eten nodig!</a:t>
          </a:r>
        </a:p>
      </dgm:t>
    </dgm:pt>
    <dgm:pt modelId="{8A8CE70D-7EA8-40EE-823F-8C3A770BC934}" type="parTrans" cxnId="{7EA309D5-F0EB-485F-B17B-6F7B4B6CB8A9}">
      <dgm:prSet/>
      <dgm:spPr/>
      <dgm:t>
        <a:bodyPr/>
        <a:lstStyle/>
        <a:p>
          <a:endParaRPr lang="nl-NL"/>
        </a:p>
      </dgm:t>
    </dgm:pt>
    <dgm:pt modelId="{C3872721-440A-47EF-86B0-6FF1E96F6664}" type="sibTrans" cxnId="{7EA309D5-F0EB-485F-B17B-6F7B4B6CB8A9}">
      <dgm:prSet/>
      <dgm:spPr/>
      <dgm:t>
        <a:bodyPr/>
        <a:lstStyle/>
        <a:p>
          <a:endParaRPr lang="nl-NL"/>
        </a:p>
      </dgm:t>
    </dgm:pt>
    <dgm:pt modelId="{08F22EB7-82E3-4464-BE48-5AE55133759D}" type="pres">
      <dgm:prSet presAssocID="{E0BE420C-2ABE-454E-B8E9-799A6B7CDDEB}" presName="linearFlow" presStyleCnt="0">
        <dgm:presLayoutVars>
          <dgm:dir/>
          <dgm:animLvl val="lvl"/>
          <dgm:resizeHandles val="exact"/>
        </dgm:presLayoutVars>
      </dgm:prSet>
      <dgm:spPr/>
    </dgm:pt>
    <dgm:pt modelId="{D8209E52-FBE0-4223-B27D-B631960A51C4}" type="pres">
      <dgm:prSet presAssocID="{3263DD2B-CC6D-43C0-88C8-55B65A224FA6}" presName="composite" presStyleCnt="0"/>
      <dgm:spPr/>
    </dgm:pt>
    <dgm:pt modelId="{DADB38AF-CB05-47FF-9F10-E246AA5CDBF4}" type="pres">
      <dgm:prSet presAssocID="{3263DD2B-CC6D-43C0-88C8-55B65A224FA6}" presName="parentText" presStyleLbl="alignNode1" presStyleIdx="0" presStyleCnt="5">
        <dgm:presLayoutVars>
          <dgm:chMax val="1"/>
          <dgm:bulletEnabled val="1"/>
        </dgm:presLayoutVars>
      </dgm:prSet>
      <dgm:spPr/>
    </dgm:pt>
    <dgm:pt modelId="{DF36305C-A112-4488-AB7F-9FC853E0D675}" type="pres">
      <dgm:prSet presAssocID="{3263DD2B-CC6D-43C0-88C8-55B65A224FA6}" presName="descendantText" presStyleLbl="alignAcc1" presStyleIdx="0" presStyleCnt="5">
        <dgm:presLayoutVars>
          <dgm:bulletEnabled val="1"/>
        </dgm:presLayoutVars>
      </dgm:prSet>
      <dgm:spPr/>
    </dgm:pt>
    <dgm:pt modelId="{7F34DD7B-B568-4074-93E5-5BC0FC8C182B}" type="pres">
      <dgm:prSet presAssocID="{EB60DF77-560B-460A-A770-959D692BCD66}" presName="sp" presStyleCnt="0"/>
      <dgm:spPr/>
    </dgm:pt>
    <dgm:pt modelId="{2666F2DA-2AE9-4F52-9068-C95E7FD34A65}" type="pres">
      <dgm:prSet presAssocID="{5917DDAF-F007-477E-B691-2472A8424973}" presName="composite" presStyleCnt="0"/>
      <dgm:spPr/>
    </dgm:pt>
    <dgm:pt modelId="{BF69F042-8142-4D1F-A306-713ED7EEEC42}" type="pres">
      <dgm:prSet presAssocID="{5917DDAF-F007-477E-B691-2472A8424973}" presName="parentText" presStyleLbl="alignNode1" presStyleIdx="1" presStyleCnt="5">
        <dgm:presLayoutVars>
          <dgm:chMax val="1"/>
          <dgm:bulletEnabled val="1"/>
        </dgm:presLayoutVars>
      </dgm:prSet>
      <dgm:spPr/>
    </dgm:pt>
    <dgm:pt modelId="{DE8E6237-6180-4FA8-880F-DA299C44DF1C}" type="pres">
      <dgm:prSet presAssocID="{5917DDAF-F007-477E-B691-2472A8424973}" presName="descendantText" presStyleLbl="alignAcc1" presStyleIdx="1" presStyleCnt="5" custLinFactNeighborX="11495" custLinFactNeighborY="49">
        <dgm:presLayoutVars>
          <dgm:bulletEnabled val="1"/>
        </dgm:presLayoutVars>
      </dgm:prSet>
      <dgm:spPr/>
    </dgm:pt>
    <dgm:pt modelId="{2A44C0CD-D1C3-4745-BC0E-86E2B850022F}" type="pres">
      <dgm:prSet presAssocID="{3F2BEC99-1844-4A39-B699-88E694C42AFA}" presName="sp" presStyleCnt="0"/>
      <dgm:spPr/>
    </dgm:pt>
    <dgm:pt modelId="{430B8038-C0B1-4C40-949F-0E9D6541AA29}" type="pres">
      <dgm:prSet presAssocID="{830AD134-12FE-422C-B1A0-B5CE3ED2A9F3}" presName="composite" presStyleCnt="0"/>
      <dgm:spPr/>
    </dgm:pt>
    <dgm:pt modelId="{89ACF2F9-8429-4A26-AEA1-ED0D38C00974}" type="pres">
      <dgm:prSet presAssocID="{830AD134-12FE-422C-B1A0-B5CE3ED2A9F3}" presName="parentText" presStyleLbl="alignNode1" presStyleIdx="2" presStyleCnt="5">
        <dgm:presLayoutVars>
          <dgm:chMax val="1"/>
          <dgm:bulletEnabled val="1"/>
        </dgm:presLayoutVars>
      </dgm:prSet>
      <dgm:spPr/>
    </dgm:pt>
    <dgm:pt modelId="{E6F2F5A1-92F7-4872-87F0-B2944E534AC4}" type="pres">
      <dgm:prSet presAssocID="{830AD134-12FE-422C-B1A0-B5CE3ED2A9F3}" presName="descendantText" presStyleLbl="alignAcc1" presStyleIdx="2" presStyleCnt="5">
        <dgm:presLayoutVars>
          <dgm:bulletEnabled val="1"/>
        </dgm:presLayoutVars>
      </dgm:prSet>
      <dgm:spPr/>
    </dgm:pt>
    <dgm:pt modelId="{9D2B2F23-79B6-4B61-82A9-0BCC800CBF60}" type="pres">
      <dgm:prSet presAssocID="{35A1CF95-457C-4699-B364-F57A79DEDFA7}" presName="sp" presStyleCnt="0"/>
      <dgm:spPr/>
    </dgm:pt>
    <dgm:pt modelId="{D692A344-2D85-4809-8D13-390932707490}" type="pres">
      <dgm:prSet presAssocID="{55BFE8AD-7B4E-4C49-AA16-4C07EC7BF89C}" presName="composite" presStyleCnt="0"/>
      <dgm:spPr/>
    </dgm:pt>
    <dgm:pt modelId="{0D6B8F9B-FB84-4B27-BEF8-A1CBCC53CC03}" type="pres">
      <dgm:prSet presAssocID="{55BFE8AD-7B4E-4C49-AA16-4C07EC7BF89C}" presName="parentText" presStyleLbl="alignNode1" presStyleIdx="3" presStyleCnt="5" custLinFactNeighborX="0" custLinFactNeighborY="-543">
        <dgm:presLayoutVars>
          <dgm:chMax val="1"/>
          <dgm:bulletEnabled val="1"/>
        </dgm:presLayoutVars>
      </dgm:prSet>
      <dgm:spPr/>
    </dgm:pt>
    <dgm:pt modelId="{1E14AE4B-E1DE-48CE-B41D-807EEDEEC028}" type="pres">
      <dgm:prSet presAssocID="{55BFE8AD-7B4E-4C49-AA16-4C07EC7BF89C}" presName="descendantText" presStyleLbl="alignAcc1" presStyleIdx="3" presStyleCnt="5">
        <dgm:presLayoutVars>
          <dgm:bulletEnabled val="1"/>
        </dgm:presLayoutVars>
      </dgm:prSet>
      <dgm:spPr/>
    </dgm:pt>
    <dgm:pt modelId="{DB60B8E9-0B19-4A02-A572-4F5D72A2181F}" type="pres">
      <dgm:prSet presAssocID="{C2A59051-55F6-4364-BA73-08AFDB601F68}" presName="sp" presStyleCnt="0"/>
      <dgm:spPr/>
    </dgm:pt>
    <dgm:pt modelId="{3FB38A94-A076-49A8-9F9C-2D794C398EDA}" type="pres">
      <dgm:prSet presAssocID="{E761B53B-3B29-4500-928E-B6C85565A0DE}" presName="composite" presStyleCnt="0"/>
      <dgm:spPr/>
    </dgm:pt>
    <dgm:pt modelId="{5A183C44-1A07-4827-B7CA-70BFB0CBC1F6}" type="pres">
      <dgm:prSet presAssocID="{E761B53B-3B29-4500-928E-B6C85565A0DE}" presName="parentText" presStyleLbl="alignNode1" presStyleIdx="4" presStyleCnt="5">
        <dgm:presLayoutVars>
          <dgm:chMax val="1"/>
          <dgm:bulletEnabled val="1"/>
        </dgm:presLayoutVars>
      </dgm:prSet>
      <dgm:spPr/>
    </dgm:pt>
    <dgm:pt modelId="{F0BFD263-BFE4-46A6-B779-1BAA71F7C23C}" type="pres">
      <dgm:prSet presAssocID="{E761B53B-3B29-4500-928E-B6C85565A0DE}" presName="descendantText" presStyleLbl="alignAcc1" presStyleIdx="4" presStyleCnt="5">
        <dgm:presLayoutVars>
          <dgm:bulletEnabled val="1"/>
        </dgm:presLayoutVars>
      </dgm:prSet>
      <dgm:spPr/>
    </dgm:pt>
  </dgm:ptLst>
  <dgm:cxnLst>
    <dgm:cxn modelId="{9EA9EA01-E003-49CD-8AFE-278E042C8A31}" type="presOf" srcId="{E761B53B-3B29-4500-928E-B6C85565A0DE}" destId="{5A183C44-1A07-4827-B7CA-70BFB0CBC1F6}" srcOrd="0" destOrd="0" presId="urn:microsoft.com/office/officeart/2005/8/layout/chevron2"/>
    <dgm:cxn modelId="{99EDEC0A-155E-45FB-A19B-B64A2EFCDA67}" type="presOf" srcId="{45268DCB-CAD4-47CC-907C-48CC40BBCFB0}" destId="{F0BFD263-BFE4-46A6-B779-1BAA71F7C23C}" srcOrd="0" destOrd="0" presId="urn:microsoft.com/office/officeart/2005/8/layout/chevron2"/>
    <dgm:cxn modelId="{D8D2EA25-45C6-41FA-B84F-C8AF4C9F1F92}" type="presOf" srcId="{28A84CF4-E660-4147-8698-C55FD4A16544}" destId="{1E14AE4B-E1DE-48CE-B41D-807EEDEEC028}" srcOrd="0" destOrd="0" presId="urn:microsoft.com/office/officeart/2005/8/layout/chevron2"/>
    <dgm:cxn modelId="{40A6DD2F-FB90-4E1C-B80F-9BA7751AAEC5}" srcId="{3263DD2B-CC6D-43C0-88C8-55B65A224FA6}" destId="{2D3D7B9A-2B01-4D05-9BA0-8A8FAD585E5F}" srcOrd="0" destOrd="0" parTransId="{4A28E6A8-E047-45BF-A76E-A7B1510BCB86}" sibTransId="{E5017F82-2763-4723-B4DF-05129F1A8A5D}"/>
    <dgm:cxn modelId="{25E27131-F796-4A77-9426-0D1046F70DEF}" type="presOf" srcId="{E0BE420C-2ABE-454E-B8E9-799A6B7CDDEB}" destId="{08F22EB7-82E3-4464-BE48-5AE55133759D}" srcOrd="0" destOrd="0" presId="urn:microsoft.com/office/officeart/2005/8/layout/chevron2"/>
    <dgm:cxn modelId="{BED64B35-5DF2-443B-A05C-BEED51960A48}" srcId="{E0BE420C-2ABE-454E-B8E9-799A6B7CDDEB}" destId="{3263DD2B-CC6D-43C0-88C8-55B65A224FA6}" srcOrd="0" destOrd="0" parTransId="{9E105272-8355-4076-9CFC-9076DF481058}" sibTransId="{EB60DF77-560B-460A-A770-959D692BCD66}"/>
    <dgm:cxn modelId="{4D974D43-D7E3-41B8-8BFB-0698332AF69A}" srcId="{55BFE8AD-7B4E-4C49-AA16-4C07EC7BF89C}" destId="{28A84CF4-E660-4147-8698-C55FD4A16544}" srcOrd="0" destOrd="0" parTransId="{68A7F3AF-3662-4AE9-85C2-1A681CA9E928}" sibTransId="{41D22FC8-D7E3-41D6-A153-4B67D2E4B60D}"/>
    <dgm:cxn modelId="{49ACD44F-D340-4831-9AEF-50DC083F17C0}" srcId="{830AD134-12FE-422C-B1A0-B5CE3ED2A9F3}" destId="{B9A4648B-C998-434B-83EA-F6AAD5B7087B}" srcOrd="0" destOrd="0" parTransId="{8CB29EE6-E7CF-4AB1-848F-AE2E18EACE3D}" sibTransId="{84C58DBB-65C2-4717-AA06-4869ACA5A1B8}"/>
    <dgm:cxn modelId="{33630351-CFEB-40F7-A4A8-E13F0A3B0D0F}" type="presOf" srcId="{2D3D7B9A-2B01-4D05-9BA0-8A8FAD585E5F}" destId="{DF36305C-A112-4488-AB7F-9FC853E0D675}" srcOrd="0" destOrd="0" presId="urn:microsoft.com/office/officeart/2005/8/layout/chevron2"/>
    <dgm:cxn modelId="{68D98178-4D1F-4AAA-928B-E812CD133329}" type="presOf" srcId="{5917DDAF-F007-477E-B691-2472A8424973}" destId="{BF69F042-8142-4D1F-A306-713ED7EEEC42}" srcOrd="0" destOrd="0" presId="urn:microsoft.com/office/officeart/2005/8/layout/chevron2"/>
    <dgm:cxn modelId="{CE59698D-D134-4B2F-8AE2-D85CEAEED4D2}" type="presOf" srcId="{C71A4970-40DD-44A6-A380-A44CCB9F224D}" destId="{DE8E6237-6180-4FA8-880F-DA299C44DF1C}" srcOrd="0" destOrd="0" presId="urn:microsoft.com/office/officeart/2005/8/layout/chevron2"/>
    <dgm:cxn modelId="{E285D88E-B084-4E54-948C-290B044C9E08}" srcId="{5917DDAF-F007-477E-B691-2472A8424973}" destId="{C71A4970-40DD-44A6-A380-A44CCB9F224D}" srcOrd="0" destOrd="0" parTransId="{8F49AB25-4B7E-405B-A669-D92D7A1041E5}" sibTransId="{83F5F348-9589-43B7-982D-53DCFF0F200E}"/>
    <dgm:cxn modelId="{CC588190-8193-49E6-9322-5A5EA285AB56}" srcId="{E0BE420C-2ABE-454E-B8E9-799A6B7CDDEB}" destId="{55BFE8AD-7B4E-4C49-AA16-4C07EC7BF89C}" srcOrd="3" destOrd="0" parTransId="{BE6867B4-B20B-402C-8981-94E9EFBE93CE}" sibTransId="{C2A59051-55F6-4364-BA73-08AFDB601F68}"/>
    <dgm:cxn modelId="{C4D914A3-5145-4102-9922-F20FF068B907}" type="presOf" srcId="{55BFE8AD-7B4E-4C49-AA16-4C07EC7BF89C}" destId="{0D6B8F9B-FB84-4B27-BEF8-A1CBCC53CC03}" srcOrd="0" destOrd="0" presId="urn:microsoft.com/office/officeart/2005/8/layout/chevron2"/>
    <dgm:cxn modelId="{B8496FA5-11FF-49CE-ABC8-54F96A5562FC}" srcId="{E0BE420C-2ABE-454E-B8E9-799A6B7CDDEB}" destId="{5917DDAF-F007-477E-B691-2472A8424973}" srcOrd="1" destOrd="0" parTransId="{9D42D1D9-6B97-475D-AF4F-8294FB86BA96}" sibTransId="{3F2BEC99-1844-4A39-B699-88E694C42AFA}"/>
    <dgm:cxn modelId="{C13C64B3-4F19-4047-B513-7B95D7813A8F}" type="presOf" srcId="{3263DD2B-CC6D-43C0-88C8-55B65A224FA6}" destId="{DADB38AF-CB05-47FF-9F10-E246AA5CDBF4}" srcOrd="0" destOrd="0" presId="urn:microsoft.com/office/officeart/2005/8/layout/chevron2"/>
    <dgm:cxn modelId="{EB91C6BD-0EF8-4044-848C-920EF4CD6353}" type="presOf" srcId="{830AD134-12FE-422C-B1A0-B5CE3ED2A9F3}" destId="{89ACF2F9-8429-4A26-AEA1-ED0D38C00974}" srcOrd="0" destOrd="0" presId="urn:microsoft.com/office/officeart/2005/8/layout/chevron2"/>
    <dgm:cxn modelId="{9EDAC2D0-B1E6-4C44-BF1E-5249ED1A6E3D}" type="presOf" srcId="{B9A4648B-C998-434B-83EA-F6AAD5B7087B}" destId="{E6F2F5A1-92F7-4872-87F0-B2944E534AC4}" srcOrd="0" destOrd="0" presId="urn:microsoft.com/office/officeart/2005/8/layout/chevron2"/>
    <dgm:cxn modelId="{7EA309D5-F0EB-485F-B17B-6F7B4B6CB8A9}" srcId="{E761B53B-3B29-4500-928E-B6C85565A0DE}" destId="{45268DCB-CAD4-47CC-907C-48CC40BBCFB0}" srcOrd="0" destOrd="0" parTransId="{8A8CE70D-7EA8-40EE-823F-8C3A770BC934}" sibTransId="{C3872721-440A-47EF-86B0-6FF1E96F6664}"/>
    <dgm:cxn modelId="{E0D5E0D7-30B0-4AA3-BBC0-1575A995888A}" srcId="{E0BE420C-2ABE-454E-B8E9-799A6B7CDDEB}" destId="{E761B53B-3B29-4500-928E-B6C85565A0DE}" srcOrd="4" destOrd="0" parTransId="{0D9AE34A-69E8-41D8-B85F-E3CECC8586F9}" sibTransId="{BAD19888-F097-4B0D-88D5-42447984A515}"/>
    <dgm:cxn modelId="{146B71EB-69EE-4F56-915D-B2CE8B35CFCC}" srcId="{E0BE420C-2ABE-454E-B8E9-799A6B7CDDEB}" destId="{830AD134-12FE-422C-B1A0-B5CE3ED2A9F3}" srcOrd="2" destOrd="0" parTransId="{B783322D-87AD-435D-9CAB-29EA9CE537D9}" sibTransId="{35A1CF95-457C-4699-B364-F57A79DEDFA7}"/>
    <dgm:cxn modelId="{903175CC-FAFC-4F74-8CAC-AFA9B07A8A46}" type="presParOf" srcId="{08F22EB7-82E3-4464-BE48-5AE55133759D}" destId="{D8209E52-FBE0-4223-B27D-B631960A51C4}" srcOrd="0" destOrd="0" presId="urn:microsoft.com/office/officeart/2005/8/layout/chevron2"/>
    <dgm:cxn modelId="{D1E6ED36-4587-45B4-A65F-E7BDD8536DD0}" type="presParOf" srcId="{D8209E52-FBE0-4223-B27D-B631960A51C4}" destId="{DADB38AF-CB05-47FF-9F10-E246AA5CDBF4}" srcOrd="0" destOrd="0" presId="urn:microsoft.com/office/officeart/2005/8/layout/chevron2"/>
    <dgm:cxn modelId="{C3ABEF61-5CDE-41AA-888E-0066A8385DEF}" type="presParOf" srcId="{D8209E52-FBE0-4223-B27D-B631960A51C4}" destId="{DF36305C-A112-4488-AB7F-9FC853E0D675}" srcOrd="1" destOrd="0" presId="urn:microsoft.com/office/officeart/2005/8/layout/chevron2"/>
    <dgm:cxn modelId="{8937825B-418C-4ED7-A4B3-CADF2E2B6B50}" type="presParOf" srcId="{08F22EB7-82E3-4464-BE48-5AE55133759D}" destId="{7F34DD7B-B568-4074-93E5-5BC0FC8C182B}" srcOrd="1" destOrd="0" presId="urn:microsoft.com/office/officeart/2005/8/layout/chevron2"/>
    <dgm:cxn modelId="{E28D2F7A-0195-40F8-94AC-524E52BB55AB}" type="presParOf" srcId="{08F22EB7-82E3-4464-BE48-5AE55133759D}" destId="{2666F2DA-2AE9-4F52-9068-C95E7FD34A65}" srcOrd="2" destOrd="0" presId="urn:microsoft.com/office/officeart/2005/8/layout/chevron2"/>
    <dgm:cxn modelId="{207E1E96-662F-43BE-AACC-87F39205E253}" type="presParOf" srcId="{2666F2DA-2AE9-4F52-9068-C95E7FD34A65}" destId="{BF69F042-8142-4D1F-A306-713ED7EEEC42}" srcOrd="0" destOrd="0" presId="urn:microsoft.com/office/officeart/2005/8/layout/chevron2"/>
    <dgm:cxn modelId="{1CA17F6E-A7E3-4120-8298-7E7352766B69}" type="presParOf" srcId="{2666F2DA-2AE9-4F52-9068-C95E7FD34A65}" destId="{DE8E6237-6180-4FA8-880F-DA299C44DF1C}" srcOrd="1" destOrd="0" presId="urn:microsoft.com/office/officeart/2005/8/layout/chevron2"/>
    <dgm:cxn modelId="{6CE72542-697F-48B1-9097-78435B25A89D}" type="presParOf" srcId="{08F22EB7-82E3-4464-BE48-5AE55133759D}" destId="{2A44C0CD-D1C3-4745-BC0E-86E2B850022F}" srcOrd="3" destOrd="0" presId="urn:microsoft.com/office/officeart/2005/8/layout/chevron2"/>
    <dgm:cxn modelId="{552324AB-A548-4A46-BAE4-2E5F9B061C19}" type="presParOf" srcId="{08F22EB7-82E3-4464-BE48-5AE55133759D}" destId="{430B8038-C0B1-4C40-949F-0E9D6541AA29}" srcOrd="4" destOrd="0" presId="urn:microsoft.com/office/officeart/2005/8/layout/chevron2"/>
    <dgm:cxn modelId="{3113D44A-7928-4819-8E58-670F37260AC0}" type="presParOf" srcId="{430B8038-C0B1-4C40-949F-0E9D6541AA29}" destId="{89ACF2F9-8429-4A26-AEA1-ED0D38C00974}" srcOrd="0" destOrd="0" presId="urn:microsoft.com/office/officeart/2005/8/layout/chevron2"/>
    <dgm:cxn modelId="{B36424D2-30DE-470E-A103-3412AD5AC506}" type="presParOf" srcId="{430B8038-C0B1-4C40-949F-0E9D6541AA29}" destId="{E6F2F5A1-92F7-4872-87F0-B2944E534AC4}" srcOrd="1" destOrd="0" presId="urn:microsoft.com/office/officeart/2005/8/layout/chevron2"/>
    <dgm:cxn modelId="{C78761C3-07B7-4F44-8AA6-BA16B881A6B7}" type="presParOf" srcId="{08F22EB7-82E3-4464-BE48-5AE55133759D}" destId="{9D2B2F23-79B6-4B61-82A9-0BCC800CBF60}" srcOrd="5" destOrd="0" presId="urn:microsoft.com/office/officeart/2005/8/layout/chevron2"/>
    <dgm:cxn modelId="{92E2182A-CE6B-458E-98D8-5BDC4B2B364F}" type="presParOf" srcId="{08F22EB7-82E3-4464-BE48-5AE55133759D}" destId="{D692A344-2D85-4809-8D13-390932707490}" srcOrd="6" destOrd="0" presId="urn:microsoft.com/office/officeart/2005/8/layout/chevron2"/>
    <dgm:cxn modelId="{0DF3B46F-65E2-4673-914F-691B825BD7C3}" type="presParOf" srcId="{D692A344-2D85-4809-8D13-390932707490}" destId="{0D6B8F9B-FB84-4B27-BEF8-A1CBCC53CC03}" srcOrd="0" destOrd="0" presId="urn:microsoft.com/office/officeart/2005/8/layout/chevron2"/>
    <dgm:cxn modelId="{75D317DA-C20D-41AD-8F00-FAAED892261E}" type="presParOf" srcId="{D692A344-2D85-4809-8D13-390932707490}" destId="{1E14AE4B-E1DE-48CE-B41D-807EEDEEC028}" srcOrd="1" destOrd="0" presId="urn:microsoft.com/office/officeart/2005/8/layout/chevron2"/>
    <dgm:cxn modelId="{66EABC41-2316-4055-805E-91AC981322D4}" type="presParOf" srcId="{08F22EB7-82E3-4464-BE48-5AE55133759D}" destId="{DB60B8E9-0B19-4A02-A572-4F5D72A2181F}" srcOrd="7" destOrd="0" presId="urn:microsoft.com/office/officeart/2005/8/layout/chevron2"/>
    <dgm:cxn modelId="{41FF42BE-2312-4078-A3CE-8D725E76840A}" type="presParOf" srcId="{08F22EB7-82E3-4464-BE48-5AE55133759D}" destId="{3FB38A94-A076-49A8-9F9C-2D794C398EDA}" srcOrd="8" destOrd="0" presId="urn:microsoft.com/office/officeart/2005/8/layout/chevron2"/>
    <dgm:cxn modelId="{25D182BD-6029-4D50-BEC9-990B6DE0614A}" type="presParOf" srcId="{3FB38A94-A076-49A8-9F9C-2D794C398EDA}" destId="{5A183C44-1A07-4827-B7CA-70BFB0CBC1F6}" srcOrd="0" destOrd="0" presId="urn:microsoft.com/office/officeart/2005/8/layout/chevron2"/>
    <dgm:cxn modelId="{24EB8A1C-F9BF-4277-8269-4DCDE63443E5}" type="presParOf" srcId="{3FB38A94-A076-49A8-9F9C-2D794C398EDA}" destId="{F0BFD263-BFE4-46A6-B779-1BAA71F7C23C}"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DB38AF-CB05-47FF-9F10-E246AA5CDBF4}">
      <dsp:nvSpPr>
        <dsp:cNvPr id="0" name=""/>
        <dsp:cNvSpPr/>
      </dsp:nvSpPr>
      <dsp:spPr>
        <a:xfrm rot="5400000">
          <a:off x="-142282" y="143688"/>
          <a:ext cx="948547" cy="663983"/>
        </a:xfrm>
        <a:prstGeom prst="chevron">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endParaRPr lang="nl-NL" sz="1800" kern="1200"/>
        </a:p>
      </dsp:txBody>
      <dsp:txXfrm rot="-5400000">
        <a:off x="1" y="333398"/>
        <a:ext cx="663983" cy="284564"/>
      </dsp:txXfrm>
    </dsp:sp>
    <dsp:sp modelId="{DF36305C-A112-4488-AB7F-9FC853E0D675}">
      <dsp:nvSpPr>
        <dsp:cNvPr id="0" name=""/>
        <dsp:cNvSpPr/>
      </dsp:nvSpPr>
      <dsp:spPr>
        <a:xfrm rot="5400000">
          <a:off x="4794803" y="-4129413"/>
          <a:ext cx="616555" cy="8878195"/>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None/>
          </a:pPr>
          <a:r>
            <a:rPr lang="nl-NL" sz="2200" kern="1200"/>
            <a:t>Oktober-februari: Egels in winterslaap.   </a:t>
          </a:r>
        </a:p>
      </dsp:txBody>
      <dsp:txXfrm rot="-5400000">
        <a:off x="663983" y="31505"/>
        <a:ext cx="8848097" cy="556359"/>
      </dsp:txXfrm>
    </dsp:sp>
    <dsp:sp modelId="{BF69F042-8142-4D1F-A306-713ED7EEEC42}">
      <dsp:nvSpPr>
        <dsp:cNvPr id="0" name=""/>
        <dsp:cNvSpPr/>
      </dsp:nvSpPr>
      <dsp:spPr>
        <a:xfrm rot="5400000">
          <a:off x="-142282" y="973224"/>
          <a:ext cx="948547" cy="663983"/>
        </a:xfrm>
        <a:prstGeom prst="chevron">
          <a:avLst/>
        </a:prstGeom>
        <a:solidFill>
          <a:srgbClr val="92D050"/>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endParaRPr lang="nl-NL" sz="1800" kern="1200"/>
        </a:p>
      </dsp:txBody>
      <dsp:txXfrm rot="-5400000">
        <a:off x="1" y="1162934"/>
        <a:ext cx="663983" cy="284564"/>
      </dsp:txXfrm>
    </dsp:sp>
    <dsp:sp modelId="{DE8E6237-6180-4FA8-880F-DA299C44DF1C}">
      <dsp:nvSpPr>
        <dsp:cNvPr id="0" name=""/>
        <dsp:cNvSpPr/>
      </dsp:nvSpPr>
      <dsp:spPr>
        <a:xfrm rot="5400000">
          <a:off x="4794803" y="-3299575"/>
          <a:ext cx="616555" cy="8878195"/>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None/>
          </a:pPr>
          <a:r>
            <a:rPr lang="nl-NL" sz="2200" kern="1200"/>
            <a:t>Maart- april: wakker uit winterslaap. Aansterken. Veel eten nodig! </a:t>
          </a:r>
        </a:p>
      </dsp:txBody>
      <dsp:txXfrm rot="-5400000">
        <a:off x="663983" y="861343"/>
        <a:ext cx="8848097" cy="556359"/>
      </dsp:txXfrm>
    </dsp:sp>
    <dsp:sp modelId="{89ACF2F9-8429-4A26-AEA1-ED0D38C00974}">
      <dsp:nvSpPr>
        <dsp:cNvPr id="0" name=""/>
        <dsp:cNvSpPr/>
      </dsp:nvSpPr>
      <dsp:spPr>
        <a:xfrm rot="5400000">
          <a:off x="-142282" y="1802760"/>
          <a:ext cx="948547" cy="663983"/>
        </a:xfrm>
        <a:prstGeom prst="chevron">
          <a:avLst/>
        </a:prstGeom>
        <a:solidFill>
          <a:srgbClr val="92D050"/>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endParaRPr lang="nl-NL" sz="1800" kern="1200"/>
        </a:p>
      </dsp:txBody>
      <dsp:txXfrm rot="-5400000">
        <a:off x="1" y="1992470"/>
        <a:ext cx="663983" cy="284564"/>
      </dsp:txXfrm>
    </dsp:sp>
    <dsp:sp modelId="{E6F2F5A1-92F7-4872-87F0-B2944E534AC4}">
      <dsp:nvSpPr>
        <dsp:cNvPr id="0" name=""/>
        <dsp:cNvSpPr/>
      </dsp:nvSpPr>
      <dsp:spPr>
        <a:xfrm rot="5400000">
          <a:off x="4794803" y="-2470341"/>
          <a:ext cx="616555" cy="8878195"/>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None/>
          </a:pPr>
          <a:r>
            <a:rPr lang="nl-NL" sz="2200" kern="1200"/>
            <a:t>Mei-juni: paartjes vormen. </a:t>
          </a:r>
        </a:p>
      </dsp:txBody>
      <dsp:txXfrm rot="-5400000">
        <a:off x="663983" y="1690577"/>
        <a:ext cx="8848097" cy="556359"/>
      </dsp:txXfrm>
    </dsp:sp>
    <dsp:sp modelId="{0D6B8F9B-FB84-4B27-BEF8-A1CBCC53CC03}">
      <dsp:nvSpPr>
        <dsp:cNvPr id="0" name=""/>
        <dsp:cNvSpPr/>
      </dsp:nvSpPr>
      <dsp:spPr>
        <a:xfrm rot="5400000">
          <a:off x="-142282" y="2627146"/>
          <a:ext cx="948547" cy="663983"/>
        </a:xfrm>
        <a:prstGeom prst="chevron">
          <a:avLst/>
        </a:prstGeom>
        <a:solidFill>
          <a:schemeClr val="accent2">
            <a:lumMod val="7500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endParaRPr lang="nl-NL" sz="1800" kern="1200"/>
        </a:p>
      </dsp:txBody>
      <dsp:txXfrm rot="-5400000">
        <a:off x="1" y="2816856"/>
        <a:ext cx="663983" cy="284564"/>
      </dsp:txXfrm>
    </dsp:sp>
    <dsp:sp modelId="{1E14AE4B-E1DE-48CE-B41D-807EEDEEC028}">
      <dsp:nvSpPr>
        <dsp:cNvPr id="0" name=""/>
        <dsp:cNvSpPr/>
      </dsp:nvSpPr>
      <dsp:spPr>
        <a:xfrm rot="5400000">
          <a:off x="4794803" y="-1640804"/>
          <a:ext cx="616555" cy="8878195"/>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None/>
          </a:pPr>
          <a:r>
            <a:rPr lang="nl-NL" sz="2200" kern="1200"/>
            <a:t>Juli-oktober: jongen worden geboren (3 tot 5 per gezin). Extra eten nodig. </a:t>
          </a:r>
        </a:p>
      </dsp:txBody>
      <dsp:txXfrm rot="-5400000">
        <a:off x="663983" y="2520114"/>
        <a:ext cx="8848097" cy="556359"/>
      </dsp:txXfrm>
    </dsp:sp>
    <dsp:sp modelId="{5A183C44-1A07-4827-B7CA-70BFB0CBC1F6}">
      <dsp:nvSpPr>
        <dsp:cNvPr id="0" name=""/>
        <dsp:cNvSpPr/>
      </dsp:nvSpPr>
      <dsp:spPr>
        <a:xfrm rot="5400000">
          <a:off x="-142282" y="3461833"/>
          <a:ext cx="948547" cy="663983"/>
        </a:xfrm>
        <a:prstGeom prst="chevron">
          <a:avLst/>
        </a:prstGeom>
        <a:solidFill>
          <a:schemeClr val="accent2">
            <a:lumMod val="7500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endParaRPr lang="nl-NL" sz="1800" kern="1200"/>
        </a:p>
      </dsp:txBody>
      <dsp:txXfrm rot="-5400000">
        <a:off x="1" y="3651543"/>
        <a:ext cx="663983" cy="284564"/>
      </dsp:txXfrm>
    </dsp:sp>
    <dsp:sp modelId="{F0BFD263-BFE4-46A6-B779-1BAA71F7C23C}">
      <dsp:nvSpPr>
        <dsp:cNvPr id="0" name=""/>
        <dsp:cNvSpPr/>
      </dsp:nvSpPr>
      <dsp:spPr>
        <a:xfrm rot="5400000">
          <a:off x="4794803" y="-811268"/>
          <a:ext cx="616555" cy="8878195"/>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None/>
          </a:pPr>
          <a:r>
            <a:rPr lang="nl-NL" sz="2200" kern="1200"/>
            <a:t>September-oktober: klaar maken voor winterslaap. Extra eten nodig!</a:t>
          </a:r>
        </a:p>
      </dsp:txBody>
      <dsp:txXfrm rot="-5400000">
        <a:off x="663983" y="3349650"/>
        <a:ext cx="8848097" cy="556359"/>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38A38D-3F87-71B7-7720-5C0BED98C29F}"/>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42CEBC03-EED2-E956-F221-724D57CB10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D9DBC26F-048C-1DD0-B89B-D4DE8C669C10}"/>
              </a:ext>
            </a:extLst>
          </p:cNvPr>
          <p:cNvSpPr>
            <a:spLocks noGrp="1"/>
          </p:cNvSpPr>
          <p:nvPr>
            <p:ph type="dt" sz="half" idx="10"/>
          </p:nvPr>
        </p:nvSpPr>
        <p:spPr/>
        <p:txBody>
          <a:bodyPr/>
          <a:lstStyle/>
          <a:p>
            <a:fld id="{363E08A9-EFC7-45EF-B7E5-0370EB0C39EB}" type="datetimeFigureOut">
              <a:rPr lang="nl-NL" smtClean="0"/>
              <a:t>21-5-2025</a:t>
            </a:fld>
            <a:endParaRPr lang="nl-NL"/>
          </a:p>
        </p:txBody>
      </p:sp>
      <p:sp>
        <p:nvSpPr>
          <p:cNvPr id="5" name="Tijdelijke aanduiding voor voettekst 4">
            <a:extLst>
              <a:ext uri="{FF2B5EF4-FFF2-40B4-BE49-F238E27FC236}">
                <a16:creationId xmlns:a16="http://schemas.microsoft.com/office/drawing/2014/main" id="{BBDB8C91-6BDD-351E-D9C6-9555D2F30E26}"/>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AA39D98-1C6D-16DC-B0D0-AFB198FD002D}"/>
              </a:ext>
            </a:extLst>
          </p:cNvPr>
          <p:cNvSpPr>
            <a:spLocks noGrp="1"/>
          </p:cNvSpPr>
          <p:nvPr>
            <p:ph type="sldNum" sz="quarter" idx="12"/>
          </p:nvPr>
        </p:nvSpPr>
        <p:spPr/>
        <p:txBody>
          <a:bodyPr/>
          <a:lstStyle/>
          <a:p>
            <a:fld id="{89864C8B-BD31-4785-B3C3-201309E334C0}" type="slidenum">
              <a:rPr lang="nl-NL" smtClean="0"/>
              <a:t>‹nr.›</a:t>
            </a:fld>
            <a:endParaRPr lang="nl-NL"/>
          </a:p>
        </p:txBody>
      </p:sp>
    </p:spTree>
    <p:extLst>
      <p:ext uri="{BB962C8B-B14F-4D97-AF65-F5344CB8AC3E}">
        <p14:creationId xmlns:p14="http://schemas.microsoft.com/office/powerpoint/2010/main" val="4207610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C4C0FF-AE6E-6149-2E81-A42DC6065953}"/>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CE0A878E-539C-D4DF-9550-6AF22AAEAAE8}"/>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DD83687-3930-ECC6-D74D-B6A7DE5E0670}"/>
              </a:ext>
            </a:extLst>
          </p:cNvPr>
          <p:cNvSpPr>
            <a:spLocks noGrp="1"/>
          </p:cNvSpPr>
          <p:nvPr>
            <p:ph type="dt" sz="half" idx="10"/>
          </p:nvPr>
        </p:nvSpPr>
        <p:spPr/>
        <p:txBody>
          <a:bodyPr/>
          <a:lstStyle/>
          <a:p>
            <a:fld id="{363E08A9-EFC7-45EF-B7E5-0370EB0C39EB}" type="datetimeFigureOut">
              <a:rPr lang="nl-NL" smtClean="0"/>
              <a:t>21-5-2025</a:t>
            </a:fld>
            <a:endParaRPr lang="nl-NL"/>
          </a:p>
        </p:txBody>
      </p:sp>
      <p:sp>
        <p:nvSpPr>
          <p:cNvPr id="5" name="Tijdelijke aanduiding voor voettekst 4">
            <a:extLst>
              <a:ext uri="{FF2B5EF4-FFF2-40B4-BE49-F238E27FC236}">
                <a16:creationId xmlns:a16="http://schemas.microsoft.com/office/drawing/2014/main" id="{DD7778C3-59D0-B2A7-CED5-2449C543246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B26C268-4896-14FB-C006-183C8B17F006}"/>
              </a:ext>
            </a:extLst>
          </p:cNvPr>
          <p:cNvSpPr>
            <a:spLocks noGrp="1"/>
          </p:cNvSpPr>
          <p:nvPr>
            <p:ph type="sldNum" sz="quarter" idx="12"/>
          </p:nvPr>
        </p:nvSpPr>
        <p:spPr/>
        <p:txBody>
          <a:bodyPr/>
          <a:lstStyle/>
          <a:p>
            <a:fld id="{89864C8B-BD31-4785-B3C3-201309E334C0}" type="slidenum">
              <a:rPr lang="nl-NL" smtClean="0"/>
              <a:t>‹nr.›</a:t>
            </a:fld>
            <a:endParaRPr lang="nl-NL"/>
          </a:p>
        </p:txBody>
      </p:sp>
    </p:spTree>
    <p:extLst>
      <p:ext uri="{BB962C8B-B14F-4D97-AF65-F5344CB8AC3E}">
        <p14:creationId xmlns:p14="http://schemas.microsoft.com/office/powerpoint/2010/main" val="1746844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6153D279-4A53-429E-7969-3322F39B0C01}"/>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B40DF7AA-B25D-F8FC-2F2C-61851F687790}"/>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B33993EF-1230-C618-32CD-B0BD7B7565BC}"/>
              </a:ext>
            </a:extLst>
          </p:cNvPr>
          <p:cNvSpPr>
            <a:spLocks noGrp="1"/>
          </p:cNvSpPr>
          <p:nvPr>
            <p:ph type="dt" sz="half" idx="10"/>
          </p:nvPr>
        </p:nvSpPr>
        <p:spPr/>
        <p:txBody>
          <a:bodyPr/>
          <a:lstStyle/>
          <a:p>
            <a:fld id="{363E08A9-EFC7-45EF-B7E5-0370EB0C39EB}" type="datetimeFigureOut">
              <a:rPr lang="nl-NL" smtClean="0"/>
              <a:t>21-5-2025</a:t>
            </a:fld>
            <a:endParaRPr lang="nl-NL"/>
          </a:p>
        </p:txBody>
      </p:sp>
      <p:sp>
        <p:nvSpPr>
          <p:cNvPr id="5" name="Tijdelijke aanduiding voor voettekst 4">
            <a:extLst>
              <a:ext uri="{FF2B5EF4-FFF2-40B4-BE49-F238E27FC236}">
                <a16:creationId xmlns:a16="http://schemas.microsoft.com/office/drawing/2014/main" id="{B7A6677D-0C02-CD51-1AD9-FE425C95C59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7543F008-5F34-9599-C97C-8B6F1E680C39}"/>
              </a:ext>
            </a:extLst>
          </p:cNvPr>
          <p:cNvSpPr>
            <a:spLocks noGrp="1"/>
          </p:cNvSpPr>
          <p:nvPr>
            <p:ph type="sldNum" sz="quarter" idx="12"/>
          </p:nvPr>
        </p:nvSpPr>
        <p:spPr/>
        <p:txBody>
          <a:bodyPr/>
          <a:lstStyle/>
          <a:p>
            <a:fld id="{89864C8B-BD31-4785-B3C3-201309E334C0}" type="slidenum">
              <a:rPr lang="nl-NL" smtClean="0"/>
              <a:t>‹nr.›</a:t>
            </a:fld>
            <a:endParaRPr lang="nl-NL"/>
          </a:p>
        </p:txBody>
      </p:sp>
    </p:spTree>
    <p:extLst>
      <p:ext uri="{BB962C8B-B14F-4D97-AF65-F5344CB8AC3E}">
        <p14:creationId xmlns:p14="http://schemas.microsoft.com/office/powerpoint/2010/main" val="3073039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FE5BA4-F47E-E452-316B-E32D2846C0E0}"/>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254A6646-5D06-DE3E-927F-7AC5FEE02027}"/>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88EBCDBD-D6D2-831C-A4A9-BD6799E5BF96}"/>
              </a:ext>
            </a:extLst>
          </p:cNvPr>
          <p:cNvSpPr>
            <a:spLocks noGrp="1"/>
          </p:cNvSpPr>
          <p:nvPr>
            <p:ph type="dt" sz="half" idx="10"/>
          </p:nvPr>
        </p:nvSpPr>
        <p:spPr/>
        <p:txBody>
          <a:bodyPr/>
          <a:lstStyle/>
          <a:p>
            <a:fld id="{363E08A9-EFC7-45EF-B7E5-0370EB0C39EB}" type="datetimeFigureOut">
              <a:rPr lang="nl-NL" smtClean="0"/>
              <a:t>21-5-2025</a:t>
            </a:fld>
            <a:endParaRPr lang="nl-NL"/>
          </a:p>
        </p:txBody>
      </p:sp>
      <p:sp>
        <p:nvSpPr>
          <p:cNvPr id="5" name="Tijdelijke aanduiding voor voettekst 4">
            <a:extLst>
              <a:ext uri="{FF2B5EF4-FFF2-40B4-BE49-F238E27FC236}">
                <a16:creationId xmlns:a16="http://schemas.microsoft.com/office/drawing/2014/main" id="{E669C53A-9248-12D7-269E-ABBD02C4DF7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6E911DC4-A6B9-7E12-A5C7-D5063B9B8809}"/>
              </a:ext>
            </a:extLst>
          </p:cNvPr>
          <p:cNvSpPr>
            <a:spLocks noGrp="1"/>
          </p:cNvSpPr>
          <p:nvPr>
            <p:ph type="sldNum" sz="quarter" idx="12"/>
          </p:nvPr>
        </p:nvSpPr>
        <p:spPr/>
        <p:txBody>
          <a:bodyPr/>
          <a:lstStyle/>
          <a:p>
            <a:fld id="{89864C8B-BD31-4785-B3C3-201309E334C0}" type="slidenum">
              <a:rPr lang="nl-NL" smtClean="0"/>
              <a:t>‹nr.›</a:t>
            </a:fld>
            <a:endParaRPr lang="nl-NL"/>
          </a:p>
        </p:txBody>
      </p:sp>
    </p:spTree>
    <p:extLst>
      <p:ext uri="{BB962C8B-B14F-4D97-AF65-F5344CB8AC3E}">
        <p14:creationId xmlns:p14="http://schemas.microsoft.com/office/powerpoint/2010/main" val="1021674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F49F89-EE33-8D8F-1BC2-F48D4C80BC76}"/>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C5EF7F92-2DC4-BA61-4AE1-F9C343C370D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D4A18D23-1A8D-7C9C-368D-5D97A73C7EAE}"/>
              </a:ext>
            </a:extLst>
          </p:cNvPr>
          <p:cNvSpPr>
            <a:spLocks noGrp="1"/>
          </p:cNvSpPr>
          <p:nvPr>
            <p:ph type="dt" sz="half" idx="10"/>
          </p:nvPr>
        </p:nvSpPr>
        <p:spPr/>
        <p:txBody>
          <a:bodyPr/>
          <a:lstStyle/>
          <a:p>
            <a:fld id="{363E08A9-EFC7-45EF-B7E5-0370EB0C39EB}" type="datetimeFigureOut">
              <a:rPr lang="nl-NL" smtClean="0"/>
              <a:t>21-5-2025</a:t>
            </a:fld>
            <a:endParaRPr lang="nl-NL"/>
          </a:p>
        </p:txBody>
      </p:sp>
      <p:sp>
        <p:nvSpPr>
          <p:cNvPr id="5" name="Tijdelijke aanduiding voor voettekst 4">
            <a:extLst>
              <a:ext uri="{FF2B5EF4-FFF2-40B4-BE49-F238E27FC236}">
                <a16:creationId xmlns:a16="http://schemas.microsoft.com/office/drawing/2014/main" id="{84EA3BD4-5EC4-06CF-D13A-D22A84EE51B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28D44CE-A964-B4A6-3733-963C006410B6}"/>
              </a:ext>
            </a:extLst>
          </p:cNvPr>
          <p:cNvSpPr>
            <a:spLocks noGrp="1"/>
          </p:cNvSpPr>
          <p:nvPr>
            <p:ph type="sldNum" sz="quarter" idx="12"/>
          </p:nvPr>
        </p:nvSpPr>
        <p:spPr/>
        <p:txBody>
          <a:bodyPr/>
          <a:lstStyle/>
          <a:p>
            <a:fld id="{89864C8B-BD31-4785-B3C3-201309E334C0}" type="slidenum">
              <a:rPr lang="nl-NL" smtClean="0"/>
              <a:t>‹nr.›</a:t>
            </a:fld>
            <a:endParaRPr lang="nl-NL"/>
          </a:p>
        </p:txBody>
      </p:sp>
    </p:spTree>
    <p:extLst>
      <p:ext uri="{BB962C8B-B14F-4D97-AF65-F5344CB8AC3E}">
        <p14:creationId xmlns:p14="http://schemas.microsoft.com/office/powerpoint/2010/main" val="315863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50BC9F-1119-1A28-E9B2-2F997EE44146}"/>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456DBCAD-440A-F04B-58A1-5D5C663DC743}"/>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55935FB5-D1E1-E005-F39A-18E70B3A200B}"/>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9E8CA3AC-48D6-C3C4-23F9-86BEE105C3AD}"/>
              </a:ext>
            </a:extLst>
          </p:cNvPr>
          <p:cNvSpPr>
            <a:spLocks noGrp="1"/>
          </p:cNvSpPr>
          <p:nvPr>
            <p:ph type="dt" sz="half" idx="10"/>
          </p:nvPr>
        </p:nvSpPr>
        <p:spPr/>
        <p:txBody>
          <a:bodyPr/>
          <a:lstStyle/>
          <a:p>
            <a:fld id="{363E08A9-EFC7-45EF-B7E5-0370EB0C39EB}" type="datetimeFigureOut">
              <a:rPr lang="nl-NL" smtClean="0"/>
              <a:t>21-5-2025</a:t>
            </a:fld>
            <a:endParaRPr lang="nl-NL"/>
          </a:p>
        </p:txBody>
      </p:sp>
      <p:sp>
        <p:nvSpPr>
          <p:cNvPr id="6" name="Tijdelijke aanduiding voor voettekst 5">
            <a:extLst>
              <a:ext uri="{FF2B5EF4-FFF2-40B4-BE49-F238E27FC236}">
                <a16:creationId xmlns:a16="http://schemas.microsoft.com/office/drawing/2014/main" id="{A1FB2C90-9A9F-78D6-6522-BEEC192DC0F6}"/>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9838A8EB-5AA6-0F75-241E-84832857394D}"/>
              </a:ext>
            </a:extLst>
          </p:cNvPr>
          <p:cNvSpPr>
            <a:spLocks noGrp="1"/>
          </p:cNvSpPr>
          <p:nvPr>
            <p:ph type="sldNum" sz="quarter" idx="12"/>
          </p:nvPr>
        </p:nvSpPr>
        <p:spPr/>
        <p:txBody>
          <a:bodyPr/>
          <a:lstStyle/>
          <a:p>
            <a:fld id="{89864C8B-BD31-4785-B3C3-201309E334C0}" type="slidenum">
              <a:rPr lang="nl-NL" smtClean="0"/>
              <a:t>‹nr.›</a:t>
            </a:fld>
            <a:endParaRPr lang="nl-NL"/>
          </a:p>
        </p:txBody>
      </p:sp>
    </p:spTree>
    <p:extLst>
      <p:ext uri="{BB962C8B-B14F-4D97-AF65-F5344CB8AC3E}">
        <p14:creationId xmlns:p14="http://schemas.microsoft.com/office/powerpoint/2010/main" val="1059738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2D27D4-1A19-7544-6C9E-86792FF0F70F}"/>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BCCE0426-79CD-84A0-6F6C-A5FC99A3BF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30727E1C-34A0-0E2B-B4EA-F68A4059464A}"/>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63F6D703-D1A6-6665-FDC2-7AF85FB92E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38920415-9466-0B09-B129-A77C63D023CD}"/>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D4A555C4-6831-52D4-DA71-C755D997A7A8}"/>
              </a:ext>
            </a:extLst>
          </p:cNvPr>
          <p:cNvSpPr>
            <a:spLocks noGrp="1"/>
          </p:cNvSpPr>
          <p:nvPr>
            <p:ph type="dt" sz="half" idx="10"/>
          </p:nvPr>
        </p:nvSpPr>
        <p:spPr/>
        <p:txBody>
          <a:bodyPr/>
          <a:lstStyle/>
          <a:p>
            <a:fld id="{363E08A9-EFC7-45EF-B7E5-0370EB0C39EB}" type="datetimeFigureOut">
              <a:rPr lang="nl-NL" smtClean="0"/>
              <a:t>21-5-2025</a:t>
            </a:fld>
            <a:endParaRPr lang="nl-NL"/>
          </a:p>
        </p:txBody>
      </p:sp>
      <p:sp>
        <p:nvSpPr>
          <p:cNvPr id="8" name="Tijdelijke aanduiding voor voettekst 7">
            <a:extLst>
              <a:ext uri="{FF2B5EF4-FFF2-40B4-BE49-F238E27FC236}">
                <a16:creationId xmlns:a16="http://schemas.microsoft.com/office/drawing/2014/main" id="{E87813ED-A531-1654-F4E7-42000BA7F3B7}"/>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EFC1D527-4CF4-28CB-BF30-0DD9A8EF6ABA}"/>
              </a:ext>
            </a:extLst>
          </p:cNvPr>
          <p:cNvSpPr>
            <a:spLocks noGrp="1"/>
          </p:cNvSpPr>
          <p:nvPr>
            <p:ph type="sldNum" sz="quarter" idx="12"/>
          </p:nvPr>
        </p:nvSpPr>
        <p:spPr/>
        <p:txBody>
          <a:bodyPr/>
          <a:lstStyle/>
          <a:p>
            <a:fld id="{89864C8B-BD31-4785-B3C3-201309E334C0}" type="slidenum">
              <a:rPr lang="nl-NL" smtClean="0"/>
              <a:t>‹nr.›</a:t>
            </a:fld>
            <a:endParaRPr lang="nl-NL"/>
          </a:p>
        </p:txBody>
      </p:sp>
    </p:spTree>
    <p:extLst>
      <p:ext uri="{BB962C8B-B14F-4D97-AF65-F5344CB8AC3E}">
        <p14:creationId xmlns:p14="http://schemas.microsoft.com/office/powerpoint/2010/main" val="20269367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FE0644-6356-C9CC-4EA1-70B28F9346F7}"/>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93FB693E-9D97-8F9B-B45B-3AF2654224A1}"/>
              </a:ext>
            </a:extLst>
          </p:cNvPr>
          <p:cNvSpPr>
            <a:spLocks noGrp="1"/>
          </p:cNvSpPr>
          <p:nvPr>
            <p:ph type="dt" sz="half" idx="10"/>
          </p:nvPr>
        </p:nvSpPr>
        <p:spPr/>
        <p:txBody>
          <a:bodyPr/>
          <a:lstStyle/>
          <a:p>
            <a:fld id="{363E08A9-EFC7-45EF-B7E5-0370EB0C39EB}" type="datetimeFigureOut">
              <a:rPr lang="nl-NL" smtClean="0"/>
              <a:t>21-5-2025</a:t>
            </a:fld>
            <a:endParaRPr lang="nl-NL"/>
          </a:p>
        </p:txBody>
      </p:sp>
      <p:sp>
        <p:nvSpPr>
          <p:cNvPr id="4" name="Tijdelijke aanduiding voor voettekst 3">
            <a:extLst>
              <a:ext uri="{FF2B5EF4-FFF2-40B4-BE49-F238E27FC236}">
                <a16:creationId xmlns:a16="http://schemas.microsoft.com/office/drawing/2014/main" id="{48431D7D-1F66-775A-33B2-9DEAD80A61F4}"/>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46631FC1-6B84-191D-632D-401F3157F3A0}"/>
              </a:ext>
            </a:extLst>
          </p:cNvPr>
          <p:cNvSpPr>
            <a:spLocks noGrp="1"/>
          </p:cNvSpPr>
          <p:nvPr>
            <p:ph type="sldNum" sz="quarter" idx="12"/>
          </p:nvPr>
        </p:nvSpPr>
        <p:spPr/>
        <p:txBody>
          <a:bodyPr/>
          <a:lstStyle/>
          <a:p>
            <a:fld id="{89864C8B-BD31-4785-B3C3-201309E334C0}" type="slidenum">
              <a:rPr lang="nl-NL" smtClean="0"/>
              <a:t>‹nr.›</a:t>
            </a:fld>
            <a:endParaRPr lang="nl-NL"/>
          </a:p>
        </p:txBody>
      </p:sp>
    </p:spTree>
    <p:extLst>
      <p:ext uri="{BB962C8B-B14F-4D97-AF65-F5344CB8AC3E}">
        <p14:creationId xmlns:p14="http://schemas.microsoft.com/office/powerpoint/2010/main" val="826469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4A8A63D2-11D8-9AD9-023F-501E565425D4}"/>
              </a:ext>
            </a:extLst>
          </p:cNvPr>
          <p:cNvSpPr>
            <a:spLocks noGrp="1"/>
          </p:cNvSpPr>
          <p:nvPr>
            <p:ph type="dt" sz="half" idx="10"/>
          </p:nvPr>
        </p:nvSpPr>
        <p:spPr/>
        <p:txBody>
          <a:bodyPr/>
          <a:lstStyle/>
          <a:p>
            <a:fld id="{363E08A9-EFC7-45EF-B7E5-0370EB0C39EB}" type="datetimeFigureOut">
              <a:rPr lang="nl-NL" smtClean="0"/>
              <a:t>21-5-2025</a:t>
            </a:fld>
            <a:endParaRPr lang="nl-NL"/>
          </a:p>
        </p:txBody>
      </p:sp>
      <p:sp>
        <p:nvSpPr>
          <p:cNvPr id="3" name="Tijdelijke aanduiding voor voettekst 2">
            <a:extLst>
              <a:ext uri="{FF2B5EF4-FFF2-40B4-BE49-F238E27FC236}">
                <a16:creationId xmlns:a16="http://schemas.microsoft.com/office/drawing/2014/main" id="{30506646-E0B1-887E-1DAA-D5AF5407A56B}"/>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1806D873-A7BF-3E3F-D280-A9BD70F4DA97}"/>
              </a:ext>
            </a:extLst>
          </p:cNvPr>
          <p:cNvSpPr>
            <a:spLocks noGrp="1"/>
          </p:cNvSpPr>
          <p:nvPr>
            <p:ph type="sldNum" sz="quarter" idx="12"/>
          </p:nvPr>
        </p:nvSpPr>
        <p:spPr/>
        <p:txBody>
          <a:bodyPr/>
          <a:lstStyle/>
          <a:p>
            <a:fld id="{89864C8B-BD31-4785-B3C3-201309E334C0}" type="slidenum">
              <a:rPr lang="nl-NL" smtClean="0"/>
              <a:t>‹nr.›</a:t>
            </a:fld>
            <a:endParaRPr lang="nl-NL"/>
          </a:p>
        </p:txBody>
      </p:sp>
    </p:spTree>
    <p:extLst>
      <p:ext uri="{BB962C8B-B14F-4D97-AF65-F5344CB8AC3E}">
        <p14:creationId xmlns:p14="http://schemas.microsoft.com/office/powerpoint/2010/main" val="3437840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246428-D828-C9A0-6AC1-B9C0F74C406A}"/>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ECE134A9-B7CA-2070-4F6D-09ACCAD4FC0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91E81074-70FF-25F7-E165-63BA51A421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32809CE8-91FC-CDE9-F1BD-0693A1DA5CF1}"/>
              </a:ext>
            </a:extLst>
          </p:cNvPr>
          <p:cNvSpPr>
            <a:spLocks noGrp="1"/>
          </p:cNvSpPr>
          <p:nvPr>
            <p:ph type="dt" sz="half" idx="10"/>
          </p:nvPr>
        </p:nvSpPr>
        <p:spPr/>
        <p:txBody>
          <a:bodyPr/>
          <a:lstStyle/>
          <a:p>
            <a:fld id="{363E08A9-EFC7-45EF-B7E5-0370EB0C39EB}" type="datetimeFigureOut">
              <a:rPr lang="nl-NL" smtClean="0"/>
              <a:t>21-5-2025</a:t>
            </a:fld>
            <a:endParaRPr lang="nl-NL"/>
          </a:p>
        </p:txBody>
      </p:sp>
      <p:sp>
        <p:nvSpPr>
          <p:cNvPr id="6" name="Tijdelijke aanduiding voor voettekst 5">
            <a:extLst>
              <a:ext uri="{FF2B5EF4-FFF2-40B4-BE49-F238E27FC236}">
                <a16:creationId xmlns:a16="http://schemas.microsoft.com/office/drawing/2014/main" id="{B8BCB5C3-5D29-7D45-1226-E8B18735857A}"/>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18E90019-4495-2B0F-B51B-4B3A2AE38D9E}"/>
              </a:ext>
            </a:extLst>
          </p:cNvPr>
          <p:cNvSpPr>
            <a:spLocks noGrp="1"/>
          </p:cNvSpPr>
          <p:nvPr>
            <p:ph type="sldNum" sz="quarter" idx="12"/>
          </p:nvPr>
        </p:nvSpPr>
        <p:spPr/>
        <p:txBody>
          <a:bodyPr/>
          <a:lstStyle/>
          <a:p>
            <a:fld id="{89864C8B-BD31-4785-B3C3-201309E334C0}" type="slidenum">
              <a:rPr lang="nl-NL" smtClean="0"/>
              <a:t>‹nr.›</a:t>
            </a:fld>
            <a:endParaRPr lang="nl-NL"/>
          </a:p>
        </p:txBody>
      </p:sp>
    </p:spTree>
    <p:extLst>
      <p:ext uri="{BB962C8B-B14F-4D97-AF65-F5344CB8AC3E}">
        <p14:creationId xmlns:p14="http://schemas.microsoft.com/office/powerpoint/2010/main" val="3543203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C8BC3F-A7C7-0ED2-91EA-0CFCFDB41CD9}"/>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BAF44CA3-DF89-65B5-EF39-A7C92B9057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7EA5F8C9-1771-E78A-EF8A-E83018642A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BCC024FD-EC78-D9D1-822E-9D4AEC09990A}"/>
              </a:ext>
            </a:extLst>
          </p:cNvPr>
          <p:cNvSpPr>
            <a:spLocks noGrp="1"/>
          </p:cNvSpPr>
          <p:nvPr>
            <p:ph type="dt" sz="half" idx="10"/>
          </p:nvPr>
        </p:nvSpPr>
        <p:spPr/>
        <p:txBody>
          <a:bodyPr/>
          <a:lstStyle/>
          <a:p>
            <a:fld id="{363E08A9-EFC7-45EF-B7E5-0370EB0C39EB}" type="datetimeFigureOut">
              <a:rPr lang="nl-NL" smtClean="0"/>
              <a:t>21-5-2025</a:t>
            </a:fld>
            <a:endParaRPr lang="nl-NL"/>
          </a:p>
        </p:txBody>
      </p:sp>
      <p:sp>
        <p:nvSpPr>
          <p:cNvPr id="6" name="Tijdelijke aanduiding voor voettekst 5">
            <a:extLst>
              <a:ext uri="{FF2B5EF4-FFF2-40B4-BE49-F238E27FC236}">
                <a16:creationId xmlns:a16="http://schemas.microsoft.com/office/drawing/2014/main" id="{8E6C17DD-697D-8C5E-9379-9CC7BA40D352}"/>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CE2FE95F-5019-CF4A-83C1-56BF0FADCA18}"/>
              </a:ext>
            </a:extLst>
          </p:cNvPr>
          <p:cNvSpPr>
            <a:spLocks noGrp="1"/>
          </p:cNvSpPr>
          <p:nvPr>
            <p:ph type="sldNum" sz="quarter" idx="12"/>
          </p:nvPr>
        </p:nvSpPr>
        <p:spPr/>
        <p:txBody>
          <a:bodyPr/>
          <a:lstStyle/>
          <a:p>
            <a:fld id="{89864C8B-BD31-4785-B3C3-201309E334C0}" type="slidenum">
              <a:rPr lang="nl-NL" smtClean="0"/>
              <a:t>‹nr.›</a:t>
            </a:fld>
            <a:endParaRPr lang="nl-NL"/>
          </a:p>
        </p:txBody>
      </p:sp>
    </p:spTree>
    <p:extLst>
      <p:ext uri="{BB962C8B-B14F-4D97-AF65-F5344CB8AC3E}">
        <p14:creationId xmlns:p14="http://schemas.microsoft.com/office/powerpoint/2010/main" val="26881902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352D1ECF-1C9E-8384-01DB-B991201118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476EFD15-BC45-3C01-60F3-49A9661C89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4F1BC0E-7229-B95B-2E1E-1F94873308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63E08A9-EFC7-45EF-B7E5-0370EB0C39EB}" type="datetimeFigureOut">
              <a:rPr lang="nl-NL" smtClean="0"/>
              <a:t>21-5-2025</a:t>
            </a:fld>
            <a:endParaRPr lang="nl-NL"/>
          </a:p>
        </p:txBody>
      </p:sp>
      <p:sp>
        <p:nvSpPr>
          <p:cNvPr id="5" name="Tijdelijke aanduiding voor voettekst 4">
            <a:extLst>
              <a:ext uri="{FF2B5EF4-FFF2-40B4-BE49-F238E27FC236}">
                <a16:creationId xmlns:a16="http://schemas.microsoft.com/office/drawing/2014/main" id="{1579B26B-0354-0179-19C2-051443EA157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NL"/>
          </a:p>
        </p:txBody>
      </p:sp>
      <p:sp>
        <p:nvSpPr>
          <p:cNvPr id="6" name="Tijdelijke aanduiding voor dianummer 5">
            <a:extLst>
              <a:ext uri="{FF2B5EF4-FFF2-40B4-BE49-F238E27FC236}">
                <a16:creationId xmlns:a16="http://schemas.microsoft.com/office/drawing/2014/main" id="{C5910B36-8AF6-EA41-14AD-23FBC7B24A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9864C8B-BD31-4785-B3C3-201309E334C0}" type="slidenum">
              <a:rPr lang="nl-NL" smtClean="0"/>
              <a:t>‹nr.›</a:t>
            </a:fld>
            <a:endParaRPr lang="nl-NL"/>
          </a:p>
        </p:txBody>
      </p:sp>
    </p:spTree>
    <p:extLst>
      <p:ext uri="{BB962C8B-B14F-4D97-AF65-F5344CB8AC3E}">
        <p14:creationId xmlns:p14="http://schemas.microsoft.com/office/powerpoint/2010/main" val="21910323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OV"/><Relationship Id="rId1" Type="http://schemas.microsoft.com/office/2007/relationships/media" Target="../media/media2.MOV"/><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groenkortenoord.nl/egelwoonslaapvoederhuis-bouwen/" TargetMode="External"/><Relationship Id="rId1" Type="http://schemas.openxmlformats.org/officeDocument/2006/relationships/slideLayout" Target="../slideLayouts/slideLayout7.xml"/><Relationship Id="rId5" Type="http://schemas.openxmlformats.org/officeDocument/2006/relationships/image" Target="../media/image20.jpg"/><Relationship Id="rId4" Type="http://schemas.openxmlformats.org/officeDocument/2006/relationships/image" Target="../media/image19.jpg"/></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1.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slideLayout" Target="../slideLayouts/slideLayout1.xml"/><Relationship Id="rId1" Type="http://schemas.openxmlformats.org/officeDocument/2006/relationships/video" Target="https://www.youtube.com/embed/BpqYRczaDfI?feature=oembed" TargetMode="External"/><Relationship Id="rId4" Type="http://schemas.openxmlformats.org/officeDocument/2006/relationships/image" Target="../media/image33.jpeg"/></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46.svg"/><Relationship Id="rId13" Type="http://schemas.openxmlformats.org/officeDocument/2006/relationships/image" Target="../media/image51.png"/><Relationship Id="rId3" Type="http://schemas.openxmlformats.org/officeDocument/2006/relationships/diagramLayout" Target="../diagrams/layout1.xml"/><Relationship Id="rId7" Type="http://schemas.openxmlformats.org/officeDocument/2006/relationships/image" Target="../media/image45.png"/><Relationship Id="rId12" Type="http://schemas.openxmlformats.org/officeDocument/2006/relationships/image" Target="../media/image50.sv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openxmlformats.org/officeDocument/2006/relationships/image" Target="../media/image49.png"/><Relationship Id="rId5" Type="http://schemas.openxmlformats.org/officeDocument/2006/relationships/diagramColors" Target="../diagrams/colors1.xml"/><Relationship Id="rId10" Type="http://schemas.openxmlformats.org/officeDocument/2006/relationships/image" Target="../media/image48.svg"/><Relationship Id="rId4" Type="http://schemas.openxmlformats.org/officeDocument/2006/relationships/diagramQuickStyle" Target="../diagrams/quickStyle1.xml"/><Relationship Id="rId9" Type="http://schemas.openxmlformats.org/officeDocument/2006/relationships/image" Target="../media/image47.png"/><Relationship Id="rId14" Type="http://schemas.openxmlformats.org/officeDocument/2006/relationships/image" Target="../media/image52.svg"/></Relationships>
</file>

<file path=ppt/slides/_rels/slide31.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62.svg"/><Relationship Id="rId3" Type="http://schemas.openxmlformats.org/officeDocument/2006/relationships/image" Target="../media/image54.svg"/><Relationship Id="rId7" Type="http://schemas.openxmlformats.org/officeDocument/2006/relationships/image" Target="../media/image58.svg"/><Relationship Id="rId12" Type="http://schemas.openxmlformats.org/officeDocument/2006/relationships/image" Target="../media/image61.png"/><Relationship Id="rId2" Type="http://schemas.openxmlformats.org/officeDocument/2006/relationships/image" Target="../media/image53.png"/><Relationship Id="rId1" Type="http://schemas.openxmlformats.org/officeDocument/2006/relationships/slideLayout" Target="../slideLayouts/slideLayout2.xml"/><Relationship Id="rId6" Type="http://schemas.openxmlformats.org/officeDocument/2006/relationships/image" Target="../media/image57.png"/><Relationship Id="rId11" Type="http://schemas.openxmlformats.org/officeDocument/2006/relationships/image" Target="../media/image60.svg"/><Relationship Id="rId5" Type="http://schemas.openxmlformats.org/officeDocument/2006/relationships/image" Target="../media/image56.svg"/><Relationship Id="rId10" Type="http://schemas.openxmlformats.org/officeDocument/2006/relationships/image" Target="../media/image59.png"/><Relationship Id="rId4" Type="http://schemas.openxmlformats.org/officeDocument/2006/relationships/image" Target="../media/image55.png"/><Relationship Id="rId9" Type="http://schemas.openxmlformats.org/officeDocument/2006/relationships/image" Target="../media/image50.svg"/></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groenkortenoord.nl/egelwoonslaapvoederhuis-bouwen/" TargetMode="External"/><Relationship Id="rId1" Type="http://schemas.openxmlformats.org/officeDocument/2006/relationships/slideLayout" Target="../slideLayouts/slideLayout7.xml"/><Relationship Id="rId5" Type="http://schemas.openxmlformats.org/officeDocument/2006/relationships/image" Target="../media/image20.jpg"/><Relationship Id="rId4" Type="http://schemas.openxmlformats.org/officeDocument/2006/relationships/image" Target="../media/image19.jpg"/></Relationships>
</file>

<file path=ppt/slides/_rels/slide33.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xml"/><Relationship Id="rId4" Type="http://schemas.openxmlformats.org/officeDocument/2006/relationships/image" Target="../media/image66.jpeg"/></Relationships>
</file>

<file path=ppt/slides/_rels/slide35.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6" name="Rectangle 1035">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Stichting Egelbescherming Nederland egel winterslaap">
            <a:extLst>
              <a:ext uri="{FF2B5EF4-FFF2-40B4-BE49-F238E27FC236}">
                <a16:creationId xmlns:a16="http://schemas.microsoft.com/office/drawing/2014/main" id="{9D865849-009E-A349-EEC4-99F7366DB7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5882" b="-1"/>
          <a:stretch>
            <a:fillRect/>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1038" name="Rectangle 1037">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8E3B657C-58ED-361A-7D7A-6BFC38023FE8}"/>
              </a:ext>
            </a:extLst>
          </p:cNvPr>
          <p:cNvSpPr>
            <a:spLocks noGrp="1"/>
          </p:cNvSpPr>
          <p:nvPr>
            <p:ph type="ctrTitle"/>
          </p:nvPr>
        </p:nvSpPr>
        <p:spPr>
          <a:xfrm>
            <a:off x="7935402" y="743447"/>
            <a:ext cx="3445765" cy="3692028"/>
          </a:xfrm>
          <a:noFill/>
        </p:spPr>
        <p:txBody>
          <a:bodyPr>
            <a:normAutofit/>
          </a:bodyPr>
          <a:lstStyle/>
          <a:p>
            <a:pPr algn="l"/>
            <a:r>
              <a:rPr lang="nl-NL" sz="5200"/>
              <a:t>Egels in Kortenoord</a:t>
            </a:r>
          </a:p>
        </p:txBody>
      </p:sp>
      <p:sp>
        <p:nvSpPr>
          <p:cNvPr id="3" name="Ondertitel 2">
            <a:extLst>
              <a:ext uri="{FF2B5EF4-FFF2-40B4-BE49-F238E27FC236}">
                <a16:creationId xmlns:a16="http://schemas.microsoft.com/office/drawing/2014/main" id="{E384585A-A145-C1DB-9538-76C514D992F1}"/>
              </a:ext>
            </a:extLst>
          </p:cNvPr>
          <p:cNvSpPr>
            <a:spLocks noGrp="1"/>
          </p:cNvSpPr>
          <p:nvPr>
            <p:ph type="subTitle" idx="1"/>
          </p:nvPr>
        </p:nvSpPr>
        <p:spPr>
          <a:xfrm>
            <a:off x="7935403" y="4629234"/>
            <a:ext cx="3445766" cy="1485319"/>
          </a:xfrm>
          <a:noFill/>
        </p:spPr>
        <p:txBody>
          <a:bodyPr>
            <a:normAutofit/>
          </a:bodyPr>
          <a:lstStyle/>
          <a:p>
            <a:pPr algn="l"/>
            <a:r>
              <a:rPr lang="nl-NL"/>
              <a:t>19 mei 2025</a:t>
            </a:r>
          </a:p>
        </p:txBody>
      </p:sp>
      <p:sp>
        <p:nvSpPr>
          <p:cNvPr id="4" name="Tekstvak 3">
            <a:extLst>
              <a:ext uri="{FF2B5EF4-FFF2-40B4-BE49-F238E27FC236}">
                <a16:creationId xmlns:a16="http://schemas.microsoft.com/office/drawing/2014/main" id="{072259F0-AD61-0CE3-724E-CA83E09477D3}"/>
              </a:ext>
            </a:extLst>
          </p:cNvPr>
          <p:cNvSpPr txBox="1"/>
          <p:nvPr/>
        </p:nvSpPr>
        <p:spPr>
          <a:xfrm>
            <a:off x="9294725" y="6123646"/>
            <a:ext cx="2672862" cy="338554"/>
          </a:xfrm>
          <a:prstGeom prst="rect">
            <a:avLst/>
          </a:prstGeom>
          <a:noFill/>
        </p:spPr>
        <p:txBody>
          <a:bodyPr wrap="square" rtlCol="0">
            <a:spAutoFit/>
          </a:bodyPr>
          <a:lstStyle/>
          <a:p>
            <a:r>
              <a:rPr lang="nl-NL" sz="1600" i="1"/>
              <a:t>Foto: Egelbescherming</a:t>
            </a:r>
          </a:p>
        </p:txBody>
      </p:sp>
    </p:spTree>
    <p:extLst>
      <p:ext uri="{BB962C8B-B14F-4D97-AF65-F5344CB8AC3E}">
        <p14:creationId xmlns:p14="http://schemas.microsoft.com/office/powerpoint/2010/main" val="3098364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70C6F-306F-D6B4-BC67-EB14D71C4AE0}"/>
            </a:ext>
          </a:extLst>
        </p:cNvPr>
        <p:cNvGrpSpPr/>
        <p:nvPr/>
      </p:nvGrpSpPr>
      <p:grpSpPr>
        <a:xfrm>
          <a:off x="0" y="0"/>
          <a:ext cx="0" cy="0"/>
          <a:chOff x="0" y="0"/>
          <a:chExt cx="0" cy="0"/>
        </a:xfrm>
      </p:grpSpPr>
      <p:pic>
        <p:nvPicPr>
          <p:cNvPr id="7" name="egel-etend">
            <a:hlinkClick r:id="" action="ppaction://media"/>
            <a:extLst>
              <a:ext uri="{FF2B5EF4-FFF2-40B4-BE49-F238E27FC236}">
                <a16:creationId xmlns:a16="http://schemas.microsoft.com/office/drawing/2014/main" id="{9B90AD21-1215-26F4-0A4C-EE52996A1B51}"/>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170432" y="308050"/>
            <a:ext cx="8503920" cy="6377358"/>
          </a:xfrm>
        </p:spPr>
      </p:pic>
    </p:spTree>
    <p:extLst>
      <p:ext uri="{BB962C8B-B14F-4D97-AF65-F5344CB8AC3E}">
        <p14:creationId xmlns:p14="http://schemas.microsoft.com/office/powerpoint/2010/main" val="3923206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7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A03EFB-386E-988D-6F2B-0654354C5AEF}"/>
              </a:ext>
            </a:extLst>
          </p:cNvPr>
          <p:cNvSpPr txBox="1">
            <a:spLocks noGrp="1"/>
          </p:cNvSpPr>
          <p:nvPr>
            <p:ph type="ctrTitle"/>
          </p:nvPr>
        </p:nvSpPr>
        <p:spPr/>
        <p:txBody>
          <a:bodyPr anchorCtr="0"/>
          <a:lstStyle/>
          <a:p>
            <a:pPr lvl="0" algn="l"/>
            <a:r>
              <a:rPr lang="nl-NL"/>
              <a:t>(huis)</a:t>
            </a:r>
            <a:r>
              <a:rPr lang="nl-NL" sz="8000" u="sng"/>
              <a:t>V</a:t>
            </a:r>
            <a:r>
              <a:rPr lang="nl-NL"/>
              <a:t>esting van egels</a:t>
            </a:r>
          </a:p>
        </p:txBody>
      </p:sp>
      <p:sp>
        <p:nvSpPr>
          <p:cNvPr id="3" name="Ondertitel 2">
            <a:extLst>
              <a:ext uri="{FF2B5EF4-FFF2-40B4-BE49-F238E27FC236}">
                <a16:creationId xmlns:a16="http://schemas.microsoft.com/office/drawing/2014/main" id="{4D2D5CBB-049C-D2FF-3B10-1CBF45E7F295}"/>
              </a:ext>
            </a:extLst>
          </p:cNvPr>
          <p:cNvSpPr txBox="1">
            <a:spLocks noGrp="1"/>
          </p:cNvSpPr>
          <p:nvPr>
            <p:ph type="subTitle" idx="1"/>
          </p:nvPr>
        </p:nvSpPr>
        <p:spPr/>
        <p:txBody>
          <a:bodyPr anchorCtr="0"/>
          <a:lstStyle/>
          <a:p>
            <a:pPr lvl="0" algn="r"/>
            <a:r>
              <a:rPr lang="nl-NL"/>
              <a:t>19 mei 2025</a:t>
            </a:r>
          </a:p>
          <a:p>
            <a:pPr lvl="0" algn="r"/>
            <a:endParaRPr lang="nl-NL"/>
          </a:p>
          <a:p>
            <a:pPr lvl="0" algn="r"/>
            <a:r>
              <a:rPr lang="nl-NL"/>
              <a:t>John Peters</a:t>
            </a:r>
          </a:p>
        </p:txBody>
      </p:sp>
      <p:pic>
        <p:nvPicPr>
          <p:cNvPr id="4" name="Afbeelding 4">
            <a:extLst>
              <a:ext uri="{FF2B5EF4-FFF2-40B4-BE49-F238E27FC236}">
                <a16:creationId xmlns:a16="http://schemas.microsoft.com/office/drawing/2014/main" id="{96C07865-339B-1478-43E1-4FB26026EB39}"/>
              </a:ext>
            </a:extLst>
          </p:cNvPr>
          <p:cNvPicPr>
            <a:picLocks noChangeAspect="1"/>
          </p:cNvPicPr>
          <p:nvPr/>
        </p:nvPicPr>
        <p:blipFill>
          <a:blip r:embed="rId2"/>
          <a:stretch>
            <a:fillRect/>
          </a:stretch>
        </p:blipFill>
        <p:spPr>
          <a:xfrm>
            <a:off x="1174272" y="4121731"/>
            <a:ext cx="2924178" cy="2019296"/>
          </a:xfrm>
          <a:prstGeom prst="rect">
            <a:avLst/>
          </a:prstGeom>
          <a:noFill/>
          <a:ln cap="flat">
            <a:noFill/>
          </a:ln>
        </p:spPr>
      </p:pic>
      <p:pic>
        <p:nvPicPr>
          <p:cNvPr id="5" name="Picture 2" descr="GroenKortenoord">
            <a:extLst>
              <a:ext uri="{FF2B5EF4-FFF2-40B4-BE49-F238E27FC236}">
                <a16:creationId xmlns:a16="http://schemas.microsoft.com/office/drawing/2014/main" id="{974EF059-FC7F-E38E-BEE9-4DBDEFCAA095}"/>
              </a:ext>
            </a:extLst>
          </p:cNvPr>
          <p:cNvPicPr>
            <a:picLocks noChangeAspect="1"/>
          </p:cNvPicPr>
          <p:nvPr/>
        </p:nvPicPr>
        <p:blipFill>
          <a:blip r:embed="rId3"/>
          <a:srcRect/>
          <a:stretch>
            <a:fillRect/>
          </a:stretch>
        </p:blipFill>
        <p:spPr>
          <a:xfrm>
            <a:off x="9671901" y="174394"/>
            <a:ext cx="2097459" cy="2332314"/>
          </a:xfrm>
          <a:prstGeom prst="rect">
            <a:avLst/>
          </a:prstGeom>
          <a:noFill/>
          <a:ln cap="flat">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GroenKortenoord">
            <a:extLst>
              <a:ext uri="{FF2B5EF4-FFF2-40B4-BE49-F238E27FC236}">
                <a16:creationId xmlns:a16="http://schemas.microsoft.com/office/drawing/2014/main" id="{A9DDAEA4-B0A4-E361-208B-7C90994B5027}"/>
              </a:ext>
            </a:extLst>
          </p:cNvPr>
          <p:cNvPicPr>
            <a:picLocks noChangeAspect="1"/>
          </p:cNvPicPr>
          <p:nvPr/>
        </p:nvPicPr>
        <p:blipFill>
          <a:blip r:embed="rId2"/>
          <a:srcRect/>
          <a:stretch>
            <a:fillRect/>
          </a:stretch>
        </p:blipFill>
        <p:spPr>
          <a:xfrm>
            <a:off x="353132" y="4930216"/>
            <a:ext cx="1606500" cy="1786380"/>
          </a:xfrm>
          <a:prstGeom prst="rect">
            <a:avLst/>
          </a:prstGeom>
          <a:noFill/>
          <a:ln cap="flat">
            <a:noFill/>
          </a:ln>
        </p:spPr>
      </p:pic>
      <p:sp>
        <p:nvSpPr>
          <p:cNvPr id="3" name="Tekstvak 1">
            <a:extLst>
              <a:ext uri="{FF2B5EF4-FFF2-40B4-BE49-F238E27FC236}">
                <a16:creationId xmlns:a16="http://schemas.microsoft.com/office/drawing/2014/main" id="{38A119CB-5370-68B4-9542-724D5A2A2155}"/>
              </a:ext>
            </a:extLst>
          </p:cNvPr>
          <p:cNvSpPr txBox="1"/>
          <p:nvPr/>
        </p:nvSpPr>
        <p:spPr>
          <a:xfrm>
            <a:off x="1799374" y="697586"/>
            <a:ext cx="9380820" cy="76944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4400" b="0" i="0" u="none" strike="noStrike" kern="1200" cap="none" spc="0" baseline="0">
                <a:solidFill>
                  <a:srgbClr val="000000"/>
                </a:solidFill>
                <a:uFillTx/>
                <a:latin typeface="Calibri"/>
              </a:rPr>
              <a:t>Grote stapels bladeren en takken</a:t>
            </a:r>
          </a:p>
        </p:txBody>
      </p:sp>
      <p:pic>
        <p:nvPicPr>
          <p:cNvPr id="4" name="Afbeelding 3">
            <a:extLst>
              <a:ext uri="{FF2B5EF4-FFF2-40B4-BE49-F238E27FC236}">
                <a16:creationId xmlns:a16="http://schemas.microsoft.com/office/drawing/2014/main" id="{6FC1C9BE-5B7E-273C-A13F-16B9943520C5}"/>
              </a:ext>
            </a:extLst>
          </p:cNvPr>
          <p:cNvPicPr>
            <a:picLocks noChangeAspect="1"/>
          </p:cNvPicPr>
          <p:nvPr/>
        </p:nvPicPr>
        <p:blipFill>
          <a:blip r:embed="rId3"/>
          <a:stretch>
            <a:fillRect/>
          </a:stretch>
        </p:blipFill>
        <p:spPr>
          <a:xfrm rot="5400013">
            <a:off x="2029954" y="2421684"/>
            <a:ext cx="4111242" cy="3083429"/>
          </a:xfrm>
          <a:prstGeom prst="rect">
            <a:avLst/>
          </a:prstGeom>
          <a:noFill/>
          <a:ln cap="flat">
            <a:noFill/>
          </a:ln>
        </p:spPr>
      </p:pic>
      <p:pic>
        <p:nvPicPr>
          <p:cNvPr id="5" name="Afbeelding 5">
            <a:extLst>
              <a:ext uri="{FF2B5EF4-FFF2-40B4-BE49-F238E27FC236}">
                <a16:creationId xmlns:a16="http://schemas.microsoft.com/office/drawing/2014/main" id="{8E1E102D-E086-094D-501D-B18666832F2B}"/>
              </a:ext>
            </a:extLst>
          </p:cNvPr>
          <p:cNvPicPr>
            <a:picLocks noChangeAspect="1"/>
          </p:cNvPicPr>
          <p:nvPr/>
        </p:nvPicPr>
        <p:blipFill>
          <a:blip r:embed="rId4"/>
          <a:stretch>
            <a:fillRect/>
          </a:stretch>
        </p:blipFill>
        <p:spPr>
          <a:xfrm rot="5400013">
            <a:off x="6301784" y="2390823"/>
            <a:ext cx="4250176" cy="3187634"/>
          </a:xfrm>
          <a:prstGeom prst="rect">
            <a:avLst/>
          </a:prstGeom>
          <a:noFill/>
          <a:ln cap="flat">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4">
            <a:extLst>
              <a:ext uri="{FF2B5EF4-FFF2-40B4-BE49-F238E27FC236}">
                <a16:creationId xmlns:a16="http://schemas.microsoft.com/office/drawing/2014/main" id="{49D9CBA9-C375-F17F-D717-A2951A0B8932}"/>
              </a:ext>
            </a:extLst>
          </p:cNvPr>
          <p:cNvPicPr>
            <a:picLocks noChangeAspect="1"/>
          </p:cNvPicPr>
          <p:nvPr/>
        </p:nvPicPr>
        <p:blipFill>
          <a:blip r:embed="rId2"/>
          <a:srcRect l="29613" t="16357" r="30335" b="6804"/>
          <a:stretch>
            <a:fillRect/>
          </a:stretch>
        </p:blipFill>
        <p:spPr>
          <a:xfrm>
            <a:off x="235668" y="840671"/>
            <a:ext cx="4883088" cy="5269586"/>
          </a:xfrm>
          <a:prstGeom prst="rect">
            <a:avLst/>
          </a:prstGeom>
          <a:noFill/>
          <a:ln cap="flat">
            <a:noFill/>
          </a:ln>
        </p:spPr>
      </p:pic>
      <p:sp>
        <p:nvSpPr>
          <p:cNvPr id="3" name="Tekstvak 5">
            <a:extLst>
              <a:ext uri="{FF2B5EF4-FFF2-40B4-BE49-F238E27FC236}">
                <a16:creationId xmlns:a16="http://schemas.microsoft.com/office/drawing/2014/main" id="{563D9EBE-E18E-7E9A-EE26-36798D5621D9}"/>
              </a:ext>
            </a:extLst>
          </p:cNvPr>
          <p:cNvSpPr txBox="1"/>
          <p:nvPr/>
        </p:nvSpPr>
        <p:spPr>
          <a:xfrm>
            <a:off x="1542857" y="162973"/>
            <a:ext cx="8842339"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3200" b="0" i="0" u="none" strike="noStrike" kern="1200" cap="none" spc="0" baseline="0">
                <a:solidFill>
                  <a:srgbClr val="000000"/>
                </a:solidFill>
                <a:uFillTx/>
                <a:latin typeface="Calibri"/>
              </a:rPr>
              <a:t>Bouwtekeningen voor zelf bouwen van egelhuis</a:t>
            </a:r>
          </a:p>
        </p:txBody>
      </p:sp>
      <p:pic>
        <p:nvPicPr>
          <p:cNvPr id="4" name="Afbeelding 7">
            <a:extLst>
              <a:ext uri="{FF2B5EF4-FFF2-40B4-BE49-F238E27FC236}">
                <a16:creationId xmlns:a16="http://schemas.microsoft.com/office/drawing/2014/main" id="{EBC393F3-4CF3-3A56-FA9D-223C209C81AD}"/>
              </a:ext>
            </a:extLst>
          </p:cNvPr>
          <p:cNvPicPr>
            <a:picLocks noChangeAspect="1"/>
          </p:cNvPicPr>
          <p:nvPr/>
        </p:nvPicPr>
        <p:blipFill>
          <a:blip r:embed="rId3"/>
          <a:srcRect l="23815" t="18283" r="24691" b="19449"/>
          <a:stretch>
            <a:fillRect/>
          </a:stretch>
        </p:blipFill>
        <p:spPr>
          <a:xfrm>
            <a:off x="5476972" y="1084085"/>
            <a:ext cx="6278252" cy="4270339"/>
          </a:xfrm>
          <a:prstGeom prst="rect">
            <a:avLst/>
          </a:prstGeom>
          <a:noFill/>
          <a:ln cap="flat">
            <a:noFill/>
          </a:ln>
        </p:spPr>
      </p:pic>
      <p:pic>
        <p:nvPicPr>
          <p:cNvPr id="5" name="Picture 2" descr="GroenKortenoord">
            <a:extLst>
              <a:ext uri="{FF2B5EF4-FFF2-40B4-BE49-F238E27FC236}">
                <a16:creationId xmlns:a16="http://schemas.microsoft.com/office/drawing/2014/main" id="{BAFCCB9F-A53D-DFDA-4A44-70332000B25C}"/>
              </a:ext>
            </a:extLst>
          </p:cNvPr>
          <p:cNvPicPr>
            <a:picLocks noChangeAspect="1"/>
          </p:cNvPicPr>
          <p:nvPr/>
        </p:nvPicPr>
        <p:blipFill>
          <a:blip r:embed="rId4"/>
          <a:srcRect/>
          <a:stretch>
            <a:fillRect/>
          </a:stretch>
        </p:blipFill>
        <p:spPr>
          <a:xfrm>
            <a:off x="10124383" y="5354424"/>
            <a:ext cx="1244333" cy="1383660"/>
          </a:xfrm>
          <a:prstGeom prst="rect">
            <a:avLst/>
          </a:prstGeom>
          <a:noFill/>
          <a:ln cap="flat">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987DDD03-0975-A58D-69C8-B56C849B3905}"/>
              </a:ext>
            </a:extLst>
          </p:cNvPr>
          <p:cNvPicPr>
            <a:picLocks noChangeAspect="1"/>
          </p:cNvPicPr>
          <p:nvPr/>
        </p:nvPicPr>
        <p:blipFill>
          <a:blip r:embed="rId2"/>
          <a:srcRect/>
          <a:stretch>
            <a:fillRect/>
          </a:stretch>
        </p:blipFill>
        <p:spPr>
          <a:xfrm>
            <a:off x="1042754" y="2030937"/>
            <a:ext cx="5053239" cy="2796125"/>
          </a:xfrm>
          <a:prstGeom prst="rect">
            <a:avLst/>
          </a:prstGeom>
          <a:noFill/>
          <a:ln cap="flat">
            <a:noFill/>
          </a:ln>
        </p:spPr>
      </p:pic>
      <p:pic>
        <p:nvPicPr>
          <p:cNvPr id="3" name="Picture 4" descr="Egelvoederhuis-zelf-maken-met-een-doorzichtige-box-doos-opbergbox">
            <a:extLst>
              <a:ext uri="{FF2B5EF4-FFF2-40B4-BE49-F238E27FC236}">
                <a16:creationId xmlns:a16="http://schemas.microsoft.com/office/drawing/2014/main" id="{5C053E02-BDCE-C6C8-81A2-48A386754D47}"/>
              </a:ext>
            </a:extLst>
          </p:cNvPr>
          <p:cNvPicPr>
            <a:picLocks noChangeAspect="1"/>
          </p:cNvPicPr>
          <p:nvPr/>
        </p:nvPicPr>
        <p:blipFill>
          <a:blip r:embed="rId3"/>
          <a:srcRect/>
          <a:stretch>
            <a:fillRect/>
          </a:stretch>
        </p:blipFill>
        <p:spPr>
          <a:xfrm>
            <a:off x="7548134" y="1536566"/>
            <a:ext cx="3601108" cy="4802959"/>
          </a:xfrm>
          <a:prstGeom prst="rect">
            <a:avLst/>
          </a:prstGeom>
          <a:noFill/>
          <a:ln cap="flat">
            <a:noFill/>
          </a:ln>
        </p:spPr>
      </p:pic>
      <p:sp>
        <p:nvSpPr>
          <p:cNvPr id="4" name="Tekstvak 1">
            <a:extLst>
              <a:ext uri="{FF2B5EF4-FFF2-40B4-BE49-F238E27FC236}">
                <a16:creationId xmlns:a16="http://schemas.microsoft.com/office/drawing/2014/main" id="{62C08439-2C09-9EC7-419A-CDC80AB0CE10}"/>
              </a:ext>
            </a:extLst>
          </p:cNvPr>
          <p:cNvSpPr txBox="1"/>
          <p:nvPr/>
        </p:nvSpPr>
        <p:spPr>
          <a:xfrm>
            <a:off x="1914808" y="226240"/>
            <a:ext cx="5458117" cy="156965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4800" b="0" i="0" u="none" strike="noStrike" kern="1200" cap="none" spc="0" baseline="0">
                <a:solidFill>
                  <a:srgbClr val="000000"/>
                </a:solidFill>
                <a:uFillTx/>
                <a:latin typeface="Calibri"/>
              </a:rPr>
              <a:t>Egelvoederhuisjes zelf maken</a:t>
            </a:r>
          </a:p>
        </p:txBody>
      </p:sp>
      <p:pic>
        <p:nvPicPr>
          <p:cNvPr id="5" name="Picture 2" descr="GroenKortenoord">
            <a:extLst>
              <a:ext uri="{FF2B5EF4-FFF2-40B4-BE49-F238E27FC236}">
                <a16:creationId xmlns:a16="http://schemas.microsoft.com/office/drawing/2014/main" id="{72826C4E-F52C-2D99-32B8-3AFE92301CC3}"/>
              </a:ext>
            </a:extLst>
          </p:cNvPr>
          <p:cNvPicPr>
            <a:picLocks noChangeAspect="1"/>
          </p:cNvPicPr>
          <p:nvPr/>
        </p:nvPicPr>
        <p:blipFill>
          <a:blip r:embed="rId4"/>
          <a:srcRect/>
          <a:stretch>
            <a:fillRect/>
          </a:stretch>
        </p:blipFill>
        <p:spPr>
          <a:xfrm>
            <a:off x="1427780" y="5043336"/>
            <a:ext cx="1428466" cy="1588413"/>
          </a:xfrm>
          <a:prstGeom prst="rect">
            <a:avLst/>
          </a:prstGeom>
          <a:noFill/>
          <a:ln cap="flat">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39083138-963F-5B31-1F5B-36D1F0C13536}"/>
              </a:ext>
            </a:extLst>
          </p:cNvPr>
          <p:cNvSpPr txBox="1"/>
          <p:nvPr/>
        </p:nvSpPr>
        <p:spPr>
          <a:xfrm>
            <a:off x="554611" y="801279"/>
            <a:ext cx="10851824" cy="190821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3200" b="0" i="0" u="none" strike="noStrike" kern="1200" cap="none" spc="0" baseline="0">
                <a:solidFill>
                  <a:srgbClr val="000000"/>
                </a:solidFill>
                <a:uFillTx/>
                <a:latin typeface="Calibri"/>
              </a:rPr>
              <a:t>Zie ook onze website</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3200" b="0" i="0" u="none" strike="noStrike" kern="1200" cap="none" spc="0" baseline="0">
                <a:solidFill>
                  <a:srgbClr val="000000"/>
                </a:solidFill>
                <a:uFillTx/>
                <a:latin typeface="Calibri"/>
              </a:rPr>
              <a:t>https://groenkortenoord.nl/egelwoonslaapvoederhuis-bouwen/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800" b="0" i="0" u="none" strike="noStrike" kern="1200" cap="none" spc="0" baseline="0">
                <a:solidFill>
                  <a:srgbClr val="000000"/>
                </a:solidFill>
                <a:uFillTx/>
                <a:latin typeface="Calibri"/>
              </a:rPr>
              <a:t>  </a:t>
            </a:r>
            <a:r>
              <a:rPr lang="nl-NL" sz="1800" b="0" i="0" u="none" strike="noStrike" kern="1200" cap="none" spc="0" baseline="0">
                <a:solidFill>
                  <a:srgbClr val="000000"/>
                </a:solidFill>
                <a:uFillTx/>
                <a:latin typeface="Calibri"/>
                <a:hlinkClick r:id="rId2">
                  <a:extLst>
                    <a:ext uri="{A12FA001-AC4F-418D-AE19-62706E023703}">
                      <ahyp:hlinkClr xmlns:ahyp="http://schemas.microsoft.com/office/drawing/2018/hyperlinkcolor" val="tx"/>
                    </a:ext>
                  </a:extLst>
                </a:hlinkClick>
              </a:rPr>
              <a:t>Egelwoonslaapvoederhuis bouwen – GroenKortenoord</a:t>
            </a:r>
            <a:endParaRPr lang="nl-NL"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000000"/>
              </a:solidFill>
              <a:uFillTx/>
              <a:latin typeface="Calibri"/>
            </a:endParaRPr>
          </a:p>
        </p:txBody>
      </p:sp>
      <p:pic>
        <p:nvPicPr>
          <p:cNvPr id="3" name="Picture 2" descr="GroenKortenoord">
            <a:extLst>
              <a:ext uri="{FF2B5EF4-FFF2-40B4-BE49-F238E27FC236}">
                <a16:creationId xmlns:a16="http://schemas.microsoft.com/office/drawing/2014/main" id="{CA7BA1E4-CE92-BB49-8FA1-9345BCC547BD}"/>
              </a:ext>
            </a:extLst>
          </p:cNvPr>
          <p:cNvPicPr>
            <a:picLocks noChangeAspect="1"/>
          </p:cNvPicPr>
          <p:nvPr/>
        </p:nvPicPr>
        <p:blipFill>
          <a:blip r:embed="rId3"/>
          <a:srcRect/>
          <a:stretch>
            <a:fillRect/>
          </a:stretch>
        </p:blipFill>
        <p:spPr>
          <a:xfrm>
            <a:off x="9709528" y="4149199"/>
            <a:ext cx="2097459" cy="2332314"/>
          </a:xfrm>
          <a:prstGeom prst="rect">
            <a:avLst/>
          </a:prstGeom>
          <a:noFill/>
          <a:ln cap="flat">
            <a:noFill/>
          </a:ln>
        </p:spPr>
      </p:pic>
      <p:sp>
        <p:nvSpPr>
          <p:cNvPr id="4" name="Tekstvak 3">
            <a:extLst>
              <a:ext uri="{FF2B5EF4-FFF2-40B4-BE49-F238E27FC236}">
                <a16:creationId xmlns:a16="http://schemas.microsoft.com/office/drawing/2014/main" id="{A678846B-9E14-7F55-CCF1-7A343A12F98A}"/>
              </a:ext>
            </a:extLst>
          </p:cNvPr>
          <p:cNvSpPr txBox="1"/>
          <p:nvPr/>
        </p:nvSpPr>
        <p:spPr>
          <a:xfrm>
            <a:off x="394353" y="2169752"/>
            <a:ext cx="10105537" cy="120033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3600" b="0" i="0" u="none" strike="noStrike" kern="1200" cap="none" spc="0" baseline="0">
                <a:solidFill>
                  <a:srgbClr val="000000"/>
                </a:solidFill>
                <a:uFillTx/>
                <a:latin typeface="Calibri"/>
              </a:rPr>
              <a:t>Dit najaar 2025 weer knutselavond organiseren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000000"/>
              </a:solidFill>
              <a:uFillTx/>
              <a:latin typeface="Calibri"/>
            </a:endParaRPr>
          </a:p>
        </p:txBody>
      </p:sp>
      <p:pic>
        <p:nvPicPr>
          <p:cNvPr id="5" name="Afbeelding 5">
            <a:extLst>
              <a:ext uri="{FF2B5EF4-FFF2-40B4-BE49-F238E27FC236}">
                <a16:creationId xmlns:a16="http://schemas.microsoft.com/office/drawing/2014/main" id="{33507E43-3746-188A-EF2F-440DA59E40F7}"/>
              </a:ext>
            </a:extLst>
          </p:cNvPr>
          <p:cNvPicPr>
            <a:picLocks noChangeAspect="1"/>
          </p:cNvPicPr>
          <p:nvPr/>
        </p:nvPicPr>
        <p:blipFill>
          <a:blip r:embed="rId4"/>
          <a:stretch>
            <a:fillRect/>
          </a:stretch>
        </p:blipFill>
        <p:spPr>
          <a:xfrm>
            <a:off x="575550" y="3370085"/>
            <a:ext cx="2290197" cy="3053593"/>
          </a:xfrm>
          <a:prstGeom prst="rect">
            <a:avLst/>
          </a:prstGeom>
          <a:noFill/>
          <a:ln cap="flat">
            <a:noFill/>
          </a:ln>
        </p:spPr>
      </p:pic>
      <p:sp>
        <p:nvSpPr>
          <p:cNvPr id="6" name="AutoShape 6">
            <a:extLst>
              <a:ext uri="{FF2B5EF4-FFF2-40B4-BE49-F238E27FC236}">
                <a16:creationId xmlns:a16="http://schemas.microsoft.com/office/drawing/2014/main" id="{13586A46-AA25-FBC8-F15B-4966D5971523}"/>
              </a:ext>
            </a:extLst>
          </p:cNvPr>
          <p:cNvSpPr/>
          <p:nvPr/>
        </p:nvSpPr>
        <p:spPr>
          <a:xfrm>
            <a:off x="3670959" y="3276596"/>
            <a:ext cx="3204917" cy="3204917"/>
          </a:xfrm>
          <a:prstGeom prst="rect">
            <a:avLst/>
          </a:pr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000000"/>
              </a:solidFill>
              <a:uFillTx/>
              <a:latin typeface="Calibri"/>
            </a:endParaRPr>
          </a:p>
        </p:txBody>
      </p:sp>
      <p:pic>
        <p:nvPicPr>
          <p:cNvPr id="7" name="Afbeelding 10">
            <a:extLst>
              <a:ext uri="{FF2B5EF4-FFF2-40B4-BE49-F238E27FC236}">
                <a16:creationId xmlns:a16="http://schemas.microsoft.com/office/drawing/2014/main" id="{981B7660-E878-F06F-C2C4-E3F0D3FF22D7}"/>
              </a:ext>
            </a:extLst>
          </p:cNvPr>
          <p:cNvPicPr>
            <a:picLocks noChangeAspect="1"/>
          </p:cNvPicPr>
          <p:nvPr/>
        </p:nvPicPr>
        <p:blipFill>
          <a:blip r:embed="rId5"/>
          <a:stretch>
            <a:fillRect/>
          </a:stretch>
        </p:blipFill>
        <p:spPr>
          <a:xfrm>
            <a:off x="3545924" y="3152567"/>
            <a:ext cx="4683675" cy="3512759"/>
          </a:xfrm>
          <a:prstGeom prst="rect">
            <a:avLst/>
          </a:prstGeom>
          <a:noFill/>
          <a:ln cap="flat">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EAFEF74-2515-A7B5-361E-BB26AD4E54C9}"/>
              </a:ext>
            </a:extLst>
          </p:cNvPr>
          <p:cNvSpPr>
            <a:spLocks noGrp="1"/>
          </p:cNvSpPr>
          <p:nvPr>
            <p:ph type="ctrTitle"/>
          </p:nvPr>
        </p:nvSpPr>
        <p:spPr>
          <a:xfrm>
            <a:off x="1373079" y="571948"/>
            <a:ext cx="9144000" cy="1247975"/>
          </a:xfrm>
        </p:spPr>
        <p:txBody>
          <a:bodyPr/>
          <a:lstStyle/>
          <a:p>
            <a:r>
              <a:rPr lang="nl-NL" dirty="0"/>
              <a:t>Verspreiding</a:t>
            </a:r>
          </a:p>
        </p:txBody>
      </p:sp>
      <p:sp>
        <p:nvSpPr>
          <p:cNvPr id="5" name="Ondertitel 2">
            <a:extLst>
              <a:ext uri="{FF2B5EF4-FFF2-40B4-BE49-F238E27FC236}">
                <a16:creationId xmlns:a16="http://schemas.microsoft.com/office/drawing/2014/main" id="{7A67CE4E-BC3B-E469-8DA2-25FC315EB6FE}"/>
              </a:ext>
            </a:extLst>
          </p:cNvPr>
          <p:cNvSpPr txBox="1">
            <a:spLocks/>
          </p:cNvSpPr>
          <p:nvPr/>
        </p:nvSpPr>
        <p:spPr>
          <a:xfrm>
            <a:off x="5757907" y="2169653"/>
            <a:ext cx="4759171" cy="27840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nl-NL" b="0" i="0" dirty="0">
                <a:solidFill>
                  <a:srgbClr val="202122"/>
                </a:solidFill>
                <a:effectLst/>
                <a:latin typeface="Arial" panose="020B0604020202020204" pitchFamily="34" charset="0"/>
              </a:rPr>
              <a:t>Egels komen voor in een grote variatie aan landschappen, zolang er voldoende beschutting is en de bodem niet al te vochtig.</a:t>
            </a:r>
            <a:endParaRPr lang="nl-NL" dirty="0"/>
          </a:p>
        </p:txBody>
      </p:sp>
      <p:pic>
        <p:nvPicPr>
          <p:cNvPr id="1032" name="Picture 8">
            <a:extLst>
              <a:ext uri="{FF2B5EF4-FFF2-40B4-BE49-F238E27FC236}">
                <a16:creationId xmlns:a16="http://schemas.microsoft.com/office/drawing/2014/main" id="{FFA2772B-510E-5A67-7D28-E5FD82ACC1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2649" y="2390190"/>
            <a:ext cx="3714356" cy="33204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20791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0AEEC-109B-6122-F48E-70034A8D82F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B686EB1-56C2-84CB-1294-7B4D6F8C5F94}"/>
              </a:ext>
            </a:extLst>
          </p:cNvPr>
          <p:cNvSpPr>
            <a:spLocks noGrp="1"/>
          </p:cNvSpPr>
          <p:nvPr>
            <p:ph type="ctrTitle"/>
          </p:nvPr>
        </p:nvSpPr>
        <p:spPr>
          <a:xfrm>
            <a:off x="1373079" y="571948"/>
            <a:ext cx="9144000" cy="1247975"/>
          </a:xfrm>
        </p:spPr>
        <p:txBody>
          <a:bodyPr/>
          <a:lstStyle/>
          <a:p>
            <a:r>
              <a:rPr lang="nl-NL" dirty="0"/>
              <a:t>Areaal</a:t>
            </a:r>
          </a:p>
        </p:txBody>
      </p:sp>
      <p:sp>
        <p:nvSpPr>
          <p:cNvPr id="5" name="Ondertitel 2">
            <a:extLst>
              <a:ext uri="{FF2B5EF4-FFF2-40B4-BE49-F238E27FC236}">
                <a16:creationId xmlns:a16="http://schemas.microsoft.com/office/drawing/2014/main" id="{4128ACFC-4C72-41A9-7549-6C2267224CC2}"/>
              </a:ext>
            </a:extLst>
          </p:cNvPr>
          <p:cNvSpPr txBox="1">
            <a:spLocks/>
          </p:cNvSpPr>
          <p:nvPr/>
        </p:nvSpPr>
        <p:spPr>
          <a:xfrm>
            <a:off x="5757908" y="2169653"/>
            <a:ext cx="5436834" cy="3540946"/>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nl-NL" b="0" i="0" dirty="0">
                <a:solidFill>
                  <a:srgbClr val="202122"/>
                </a:solidFill>
                <a:effectLst/>
                <a:latin typeface="Arial" panose="020B0604020202020204" pitchFamily="34" charset="0"/>
              </a:rPr>
              <a:t>De grootte van het leefgebied van een egel is afhankelijk van het aanbod aan voedsel. In open graslanden, waar de voedseldichtheid laag is, kan het leefgebied van een mannetjesegel wel dertig hectare beslaan. </a:t>
            </a:r>
          </a:p>
          <a:p>
            <a:r>
              <a:rPr lang="nl-NL" b="0" i="0" dirty="0">
                <a:solidFill>
                  <a:srgbClr val="202122"/>
                </a:solidFill>
                <a:effectLst/>
                <a:latin typeface="Arial" panose="020B0604020202020204" pitchFamily="34" charset="0"/>
              </a:rPr>
              <a:t>In tuinrijke buitenwijken kan de dichtheid echter zeer hoog zijn, met veel dieren per hectare. Hier heeft ieder individu een leefgebied van slechts vijf tot tien are.</a:t>
            </a:r>
            <a:endParaRPr lang="nl-NL" dirty="0"/>
          </a:p>
        </p:txBody>
      </p:sp>
      <p:pic>
        <p:nvPicPr>
          <p:cNvPr id="5122" name="Picture 2">
            <a:extLst>
              <a:ext uri="{FF2B5EF4-FFF2-40B4-BE49-F238E27FC236}">
                <a16:creationId xmlns:a16="http://schemas.microsoft.com/office/drawing/2014/main" id="{E8C40B67-B013-72FC-BADC-6E113BD8DB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5933" y="2054518"/>
            <a:ext cx="3743418" cy="37434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23030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0C350-B94D-3A3F-0FB5-62BB2F602BE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0F4A38B-87C7-6A4E-1C8F-798B988B71B8}"/>
              </a:ext>
            </a:extLst>
          </p:cNvPr>
          <p:cNvSpPr>
            <a:spLocks noGrp="1"/>
          </p:cNvSpPr>
          <p:nvPr>
            <p:ph type="ctrTitle"/>
          </p:nvPr>
        </p:nvSpPr>
        <p:spPr>
          <a:xfrm>
            <a:off x="1373079" y="571948"/>
            <a:ext cx="9144000" cy="1247975"/>
          </a:xfrm>
        </p:spPr>
        <p:txBody>
          <a:bodyPr/>
          <a:lstStyle/>
          <a:p>
            <a:r>
              <a:rPr lang="nl-NL" dirty="0"/>
              <a:t>Hoe ver loopt een egel?</a:t>
            </a:r>
          </a:p>
        </p:txBody>
      </p:sp>
      <p:sp>
        <p:nvSpPr>
          <p:cNvPr id="3" name="Ondertitel 2">
            <a:extLst>
              <a:ext uri="{FF2B5EF4-FFF2-40B4-BE49-F238E27FC236}">
                <a16:creationId xmlns:a16="http://schemas.microsoft.com/office/drawing/2014/main" id="{07981A66-9412-EC5F-66FE-8C11B0D18463}"/>
              </a:ext>
            </a:extLst>
          </p:cNvPr>
          <p:cNvSpPr>
            <a:spLocks noGrp="1"/>
          </p:cNvSpPr>
          <p:nvPr>
            <p:ph type="subTitle" idx="1"/>
          </p:nvPr>
        </p:nvSpPr>
        <p:spPr>
          <a:xfrm>
            <a:off x="1373079" y="2030728"/>
            <a:ext cx="9144000" cy="520864"/>
          </a:xfrm>
        </p:spPr>
        <p:txBody>
          <a:bodyPr/>
          <a:lstStyle/>
          <a:p>
            <a:r>
              <a:rPr lang="nl-NL" dirty="0"/>
              <a:t>Uit onderzoek met gemerkte egels</a:t>
            </a:r>
          </a:p>
        </p:txBody>
      </p:sp>
      <p:pic>
        <p:nvPicPr>
          <p:cNvPr id="1026" name="Picture 2">
            <a:extLst>
              <a:ext uri="{FF2B5EF4-FFF2-40B4-BE49-F238E27FC236}">
                <a16:creationId xmlns:a16="http://schemas.microsoft.com/office/drawing/2014/main" id="{3C923082-748B-695B-3A54-5BFE3E848A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9214" y="2641030"/>
            <a:ext cx="3148611" cy="314861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AA4C922E-587E-1941-3E6A-A5CD93BFAB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5088" y="2641030"/>
            <a:ext cx="3059837" cy="3059837"/>
          </a:xfrm>
          <a:prstGeom prst="rect">
            <a:avLst/>
          </a:prstGeom>
          <a:noFill/>
          <a:extLst>
            <a:ext uri="{909E8E84-426E-40DD-AFC4-6F175D3DCCD1}">
              <a14:hiddenFill xmlns:a14="http://schemas.microsoft.com/office/drawing/2010/main">
                <a:solidFill>
                  <a:srgbClr val="FFFFFF"/>
                </a:solidFill>
              </a14:hiddenFill>
            </a:ext>
          </a:extLst>
        </p:spPr>
      </p:pic>
      <p:sp>
        <p:nvSpPr>
          <p:cNvPr id="4" name="Ondertitel 2">
            <a:extLst>
              <a:ext uri="{FF2B5EF4-FFF2-40B4-BE49-F238E27FC236}">
                <a16:creationId xmlns:a16="http://schemas.microsoft.com/office/drawing/2014/main" id="{0F56FC66-F9F7-13CE-D063-B7D7E6F0D81F}"/>
              </a:ext>
            </a:extLst>
          </p:cNvPr>
          <p:cNvSpPr txBox="1">
            <a:spLocks/>
          </p:cNvSpPr>
          <p:nvPr/>
        </p:nvSpPr>
        <p:spPr>
          <a:xfrm>
            <a:off x="1531398" y="5879079"/>
            <a:ext cx="3909136" cy="52086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nl-NL" dirty="0"/>
              <a:t>Stedelijk gebied: 2 km</a:t>
            </a:r>
          </a:p>
          <a:p>
            <a:endParaRPr lang="nl-NL" dirty="0"/>
          </a:p>
        </p:txBody>
      </p:sp>
      <p:sp>
        <p:nvSpPr>
          <p:cNvPr id="5" name="Ondertitel 2">
            <a:extLst>
              <a:ext uri="{FF2B5EF4-FFF2-40B4-BE49-F238E27FC236}">
                <a16:creationId xmlns:a16="http://schemas.microsoft.com/office/drawing/2014/main" id="{F4E01025-33B6-3DC0-C0E9-F1879046A891}"/>
              </a:ext>
            </a:extLst>
          </p:cNvPr>
          <p:cNvSpPr txBox="1">
            <a:spLocks/>
          </p:cNvSpPr>
          <p:nvPr/>
        </p:nvSpPr>
        <p:spPr>
          <a:xfrm>
            <a:off x="6096000" y="5879079"/>
            <a:ext cx="3909136" cy="52086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nl-NL" dirty="0"/>
              <a:t>Landelijk gebied: 3 km</a:t>
            </a:r>
          </a:p>
          <a:p>
            <a:endParaRPr lang="nl-NL" dirty="0"/>
          </a:p>
        </p:txBody>
      </p:sp>
    </p:spTree>
    <p:extLst>
      <p:ext uri="{BB962C8B-B14F-4D97-AF65-F5344CB8AC3E}">
        <p14:creationId xmlns:p14="http://schemas.microsoft.com/office/powerpoint/2010/main" val="28269972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F4DDE-4E20-8763-D56A-7BEF27BCBF2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D234CD1-FF5C-8F0F-F82E-3B644ED63852}"/>
              </a:ext>
            </a:extLst>
          </p:cNvPr>
          <p:cNvSpPr>
            <a:spLocks noGrp="1"/>
          </p:cNvSpPr>
          <p:nvPr>
            <p:ph type="ctrTitle"/>
          </p:nvPr>
        </p:nvSpPr>
        <p:spPr>
          <a:xfrm>
            <a:off x="1373079" y="571948"/>
            <a:ext cx="9144000" cy="1247975"/>
          </a:xfrm>
        </p:spPr>
        <p:txBody>
          <a:bodyPr/>
          <a:lstStyle/>
          <a:p>
            <a:r>
              <a:rPr lang="nl-NL" dirty="0"/>
              <a:t>Versnippering</a:t>
            </a:r>
          </a:p>
        </p:txBody>
      </p:sp>
      <p:sp>
        <p:nvSpPr>
          <p:cNvPr id="3" name="Ondertitel 2">
            <a:extLst>
              <a:ext uri="{FF2B5EF4-FFF2-40B4-BE49-F238E27FC236}">
                <a16:creationId xmlns:a16="http://schemas.microsoft.com/office/drawing/2014/main" id="{FFE88F3B-F067-A159-08DA-B76CD5687E54}"/>
              </a:ext>
            </a:extLst>
          </p:cNvPr>
          <p:cNvSpPr>
            <a:spLocks noGrp="1"/>
          </p:cNvSpPr>
          <p:nvPr>
            <p:ph type="subTitle" idx="1"/>
          </p:nvPr>
        </p:nvSpPr>
        <p:spPr>
          <a:xfrm>
            <a:off x="5945079" y="3936308"/>
            <a:ext cx="4067455" cy="1910957"/>
          </a:xfrm>
        </p:spPr>
        <p:txBody>
          <a:bodyPr>
            <a:normAutofit/>
          </a:bodyPr>
          <a:lstStyle/>
          <a:p>
            <a:r>
              <a:rPr lang="nl-NL" b="0" i="0" dirty="0">
                <a:solidFill>
                  <a:srgbClr val="1F1F1F"/>
                </a:solidFill>
                <a:effectLst/>
                <a:latin typeface="Google Sans"/>
              </a:rPr>
              <a:t>In stedelijk gebied zijn vooral wegen een bedreiging voor egels. </a:t>
            </a:r>
          </a:p>
          <a:p>
            <a:r>
              <a:rPr lang="nl-NL" b="0" i="0" dirty="0">
                <a:solidFill>
                  <a:srgbClr val="1F1F1F"/>
                </a:solidFill>
                <a:effectLst/>
                <a:latin typeface="Google Sans"/>
              </a:rPr>
              <a:t>(enkele honderdduizenden egelslachtoffers per jaar)</a:t>
            </a:r>
            <a:endParaRPr lang="nl-NL" dirty="0"/>
          </a:p>
        </p:txBody>
      </p:sp>
      <p:sp>
        <p:nvSpPr>
          <p:cNvPr id="5" name="Ondertitel 2">
            <a:extLst>
              <a:ext uri="{FF2B5EF4-FFF2-40B4-BE49-F238E27FC236}">
                <a16:creationId xmlns:a16="http://schemas.microsoft.com/office/drawing/2014/main" id="{DD753774-7AC6-F9C4-A1D3-C2A957E20D3A}"/>
              </a:ext>
            </a:extLst>
          </p:cNvPr>
          <p:cNvSpPr txBox="1">
            <a:spLocks/>
          </p:cNvSpPr>
          <p:nvPr/>
        </p:nvSpPr>
        <p:spPr>
          <a:xfrm>
            <a:off x="6024238" y="2169653"/>
            <a:ext cx="3909136" cy="141692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nl-NL" b="0" i="0" dirty="0">
                <a:solidFill>
                  <a:srgbClr val="202122"/>
                </a:solidFill>
                <a:effectLst/>
                <a:latin typeface="Arial" panose="020B0604020202020204" pitchFamily="34" charset="0"/>
              </a:rPr>
              <a:t>In het landelijk gebied is het verdwijnen van hagen en vergroting van percelen een problee</a:t>
            </a:r>
            <a:r>
              <a:rPr lang="nl-NL" dirty="0">
                <a:solidFill>
                  <a:srgbClr val="202122"/>
                </a:solidFill>
                <a:latin typeface="Arial" panose="020B0604020202020204" pitchFamily="34" charset="0"/>
              </a:rPr>
              <a:t>m.</a:t>
            </a:r>
            <a:endParaRPr lang="nl-NL" dirty="0"/>
          </a:p>
        </p:txBody>
      </p:sp>
      <p:pic>
        <p:nvPicPr>
          <p:cNvPr id="3074" name="Picture 2">
            <a:extLst>
              <a:ext uri="{FF2B5EF4-FFF2-40B4-BE49-F238E27FC236}">
                <a16:creationId xmlns:a16="http://schemas.microsoft.com/office/drawing/2014/main" id="{5B6906DA-2840-3406-B2BC-0A1D88603A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887301" y="1927911"/>
            <a:ext cx="4360973" cy="43581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58275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47" name="Rectangle 9246">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C26CB1A4-52D1-707C-9EF8-587661CE906B}"/>
              </a:ext>
            </a:extLst>
          </p:cNvPr>
          <p:cNvSpPr>
            <a:spLocks noGrp="1"/>
          </p:cNvSpPr>
          <p:nvPr>
            <p:ph type="title"/>
          </p:nvPr>
        </p:nvSpPr>
        <p:spPr>
          <a:xfrm>
            <a:off x="572493" y="238539"/>
            <a:ext cx="11018520" cy="1434415"/>
          </a:xfrm>
        </p:spPr>
        <p:txBody>
          <a:bodyPr anchor="b">
            <a:normAutofit/>
          </a:bodyPr>
          <a:lstStyle/>
          <a:p>
            <a:r>
              <a:rPr lang="nl-NL" sz="5400"/>
              <a:t>Programma	</a:t>
            </a:r>
          </a:p>
        </p:txBody>
      </p:sp>
      <p:sp>
        <p:nvSpPr>
          <p:cNvPr id="9249"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jdelijke aanduiding voor inhoud 2">
            <a:extLst>
              <a:ext uri="{FF2B5EF4-FFF2-40B4-BE49-F238E27FC236}">
                <a16:creationId xmlns:a16="http://schemas.microsoft.com/office/drawing/2014/main" id="{739CB361-8975-4A67-8CB1-81524421D7E0}"/>
              </a:ext>
            </a:extLst>
          </p:cNvPr>
          <p:cNvSpPr>
            <a:spLocks noGrp="1"/>
          </p:cNvSpPr>
          <p:nvPr>
            <p:ph idx="1"/>
          </p:nvPr>
        </p:nvSpPr>
        <p:spPr>
          <a:xfrm>
            <a:off x="572493" y="2071316"/>
            <a:ext cx="6713552" cy="4119172"/>
          </a:xfrm>
        </p:spPr>
        <p:txBody>
          <a:bodyPr anchor="t">
            <a:normAutofit/>
          </a:bodyPr>
          <a:lstStyle/>
          <a:p>
            <a:pPr marL="514350" indent="-514350">
              <a:buFont typeface="+mj-lt"/>
              <a:buAutoNum type="arabicPeriod"/>
            </a:pPr>
            <a:r>
              <a:rPr lang="nl-NL" sz="2200"/>
              <a:t>Waarom een Egelgroep in Kortenoord?</a:t>
            </a:r>
          </a:p>
          <a:p>
            <a:pPr marL="514350" indent="-514350">
              <a:buFont typeface="+mj-lt"/>
              <a:buAutoNum type="arabicPeriod"/>
            </a:pPr>
            <a:r>
              <a:rPr lang="nl-NL" sz="2200"/>
              <a:t>Deze bijeenkomst: Hoe zorg je voor egels in je tuin? </a:t>
            </a:r>
          </a:p>
          <a:p>
            <a:pPr marL="514350" indent="-514350">
              <a:buFont typeface="+mj-lt"/>
              <a:buAutoNum type="arabicPeriod"/>
            </a:pPr>
            <a:r>
              <a:rPr lang="nl-NL" sz="2200"/>
              <a:t>Wanneer is een egel in nood en wat kan je doen? </a:t>
            </a:r>
          </a:p>
          <a:p>
            <a:pPr marL="514350" indent="-514350">
              <a:buFont typeface="+mj-lt"/>
              <a:buAutoNum type="arabicPeriod"/>
            </a:pPr>
            <a:r>
              <a:rPr lang="nl-NL" sz="2200"/>
              <a:t>Tips voor egels in je tuin</a:t>
            </a:r>
          </a:p>
          <a:p>
            <a:pPr marL="514350" indent="-514350">
              <a:buFont typeface="+mj-lt"/>
              <a:buAutoNum type="arabicPeriod"/>
            </a:pPr>
            <a:r>
              <a:rPr lang="nl-NL" sz="2200"/>
              <a:t>Meer informatie</a:t>
            </a:r>
          </a:p>
        </p:txBody>
      </p:sp>
      <p:pic>
        <p:nvPicPr>
          <p:cNvPr id="9218" name="Picture 2">
            <a:extLst>
              <a:ext uri="{FF2B5EF4-FFF2-40B4-BE49-F238E27FC236}">
                <a16:creationId xmlns:a16="http://schemas.microsoft.com/office/drawing/2014/main" id="{CEE5E5C6-5A09-0632-95C4-F54CB2B8FD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4" r="3738" b="-3"/>
          <a:stretch>
            <a:fillRect/>
          </a:stretch>
        </p:blipFill>
        <p:spPr bwMode="auto">
          <a:xfrm>
            <a:off x="7954239" y="1381137"/>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84881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929C0-1B6A-6E64-6480-97848A0EB88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4D17C8C-A2BD-D87B-80EC-7B7AAF3FABFD}"/>
              </a:ext>
            </a:extLst>
          </p:cNvPr>
          <p:cNvSpPr>
            <a:spLocks noGrp="1"/>
          </p:cNvSpPr>
          <p:nvPr>
            <p:ph type="ctrTitle"/>
          </p:nvPr>
        </p:nvSpPr>
        <p:spPr>
          <a:xfrm>
            <a:off x="1373079" y="571948"/>
            <a:ext cx="9144000" cy="1247975"/>
          </a:xfrm>
        </p:spPr>
        <p:txBody>
          <a:bodyPr/>
          <a:lstStyle/>
          <a:p>
            <a:r>
              <a:rPr lang="nl-NL" dirty="0"/>
              <a:t>Verbinding</a:t>
            </a:r>
          </a:p>
        </p:txBody>
      </p:sp>
      <p:sp>
        <p:nvSpPr>
          <p:cNvPr id="3" name="Ondertitel 2">
            <a:extLst>
              <a:ext uri="{FF2B5EF4-FFF2-40B4-BE49-F238E27FC236}">
                <a16:creationId xmlns:a16="http://schemas.microsoft.com/office/drawing/2014/main" id="{D6DD8E4B-D233-D8D8-4823-19654DE27502}"/>
              </a:ext>
            </a:extLst>
          </p:cNvPr>
          <p:cNvSpPr>
            <a:spLocks noGrp="1"/>
          </p:cNvSpPr>
          <p:nvPr>
            <p:ph type="subTitle" idx="1"/>
          </p:nvPr>
        </p:nvSpPr>
        <p:spPr>
          <a:xfrm>
            <a:off x="6449624" y="3961567"/>
            <a:ext cx="4067455" cy="1910957"/>
          </a:xfrm>
        </p:spPr>
        <p:txBody>
          <a:bodyPr>
            <a:normAutofit/>
          </a:bodyPr>
          <a:lstStyle/>
          <a:p>
            <a:r>
              <a:rPr lang="nl-NL" b="0" i="0" dirty="0">
                <a:solidFill>
                  <a:srgbClr val="1F1F1F"/>
                </a:solidFill>
                <a:effectLst/>
                <a:latin typeface="Google Sans"/>
              </a:rPr>
              <a:t>De naam ‘</a:t>
            </a:r>
            <a:r>
              <a:rPr lang="nl-NL" b="0" i="0" dirty="0" err="1">
                <a:solidFill>
                  <a:srgbClr val="1F1F1F"/>
                </a:solidFill>
                <a:effectLst/>
                <a:latin typeface="Google Sans"/>
              </a:rPr>
              <a:t>hedgehog</a:t>
            </a:r>
            <a:r>
              <a:rPr lang="nl-NL" b="0" i="0" dirty="0">
                <a:solidFill>
                  <a:srgbClr val="1F1F1F"/>
                </a:solidFill>
                <a:effectLst/>
                <a:latin typeface="Google Sans"/>
              </a:rPr>
              <a:t>’ komt rond het jaar 1450 in Engeland in gebruik omdat het vaak in heggen voorkomt</a:t>
            </a:r>
            <a:endParaRPr lang="nl-NL" dirty="0"/>
          </a:p>
        </p:txBody>
      </p:sp>
      <p:sp>
        <p:nvSpPr>
          <p:cNvPr id="5" name="Ondertitel 2">
            <a:extLst>
              <a:ext uri="{FF2B5EF4-FFF2-40B4-BE49-F238E27FC236}">
                <a16:creationId xmlns:a16="http://schemas.microsoft.com/office/drawing/2014/main" id="{ACF635B6-A57B-5591-DA35-9E11D1C450F7}"/>
              </a:ext>
            </a:extLst>
          </p:cNvPr>
          <p:cNvSpPr txBox="1">
            <a:spLocks/>
          </p:cNvSpPr>
          <p:nvPr/>
        </p:nvSpPr>
        <p:spPr>
          <a:xfrm>
            <a:off x="6607943" y="2182282"/>
            <a:ext cx="3909136" cy="141692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nl-NL" b="0" i="0" dirty="0">
                <a:solidFill>
                  <a:srgbClr val="202122"/>
                </a:solidFill>
                <a:effectLst/>
                <a:latin typeface="Arial" panose="020B0604020202020204" pitchFamily="34" charset="0"/>
              </a:rPr>
              <a:t>In versnipperd gebied gebruikt hij bermen en kleine paadjes als verbindingswegen.</a:t>
            </a:r>
            <a:endParaRPr lang="nl-NL" dirty="0"/>
          </a:p>
        </p:txBody>
      </p:sp>
      <p:pic>
        <p:nvPicPr>
          <p:cNvPr id="4098" name="Picture 2">
            <a:extLst>
              <a:ext uri="{FF2B5EF4-FFF2-40B4-BE49-F238E27FC236}">
                <a16:creationId xmlns:a16="http://schemas.microsoft.com/office/drawing/2014/main" id="{D4585050-C950-08FB-4E1F-BFBB858F7A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0302" y="1819923"/>
            <a:ext cx="4594302" cy="45943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85507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DF1C4-8B78-8513-2B21-61A7764ED7D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76616DE-0AD6-17EA-4332-D9C273BCB306}"/>
              </a:ext>
            </a:extLst>
          </p:cNvPr>
          <p:cNvSpPr>
            <a:spLocks noGrp="1"/>
          </p:cNvSpPr>
          <p:nvPr>
            <p:ph type="ctrTitle"/>
          </p:nvPr>
        </p:nvSpPr>
        <p:spPr>
          <a:xfrm>
            <a:off x="1373079" y="407925"/>
            <a:ext cx="9144000" cy="1247975"/>
          </a:xfrm>
        </p:spPr>
        <p:txBody>
          <a:bodyPr/>
          <a:lstStyle/>
          <a:p>
            <a:r>
              <a:rPr lang="nl-NL" dirty="0"/>
              <a:t>Egelsnelweg</a:t>
            </a:r>
          </a:p>
        </p:txBody>
      </p:sp>
      <p:sp>
        <p:nvSpPr>
          <p:cNvPr id="5" name="Ondertitel 2">
            <a:extLst>
              <a:ext uri="{FF2B5EF4-FFF2-40B4-BE49-F238E27FC236}">
                <a16:creationId xmlns:a16="http://schemas.microsoft.com/office/drawing/2014/main" id="{E2C24E67-624F-3C97-3F5D-D0A53619CC38}"/>
              </a:ext>
            </a:extLst>
          </p:cNvPr>
          <p:cNvSpPr txBox="1">
            <a:spLocks/>
          </p:cNvSpPr>
          <p:nvPr/>
        </p:nvSpPr>
        <p:spPr>
          <a:xfrm>
            <a:off x="4079288" y="2682277"/>
            <a:ext cx="3909136" cy="99079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nl-NL" b="0" i="0" dirty="0">
                <a:solidFill>
                  <a:srgbClr val="202122"/>
                </a:solidFill>
                <a:effectLst/>
                <a:latin typeface="Arial" panose="020B0604020202020204" pitchFamily="34" charset="0"/>
              </a:rPr>
              <a:t>Een gat in de schutting van 13x13 cm is voldoende</a:t>
            </a:r>
            <a:endParaRPr lang="nl-NL" dirty="0"/>
          </a:p>
        </p:txBody>
      </p:sp>
      <p:pic>
        <p:nvPicPr>
          <p:cNvPr id="6146" name="Picture 2" descr="Sean Hill's superb hedgehog highway ">
            <a:extLst>
              <a:ext uri="{FF2B5EF4-FFF2-40B4-BE49-F238E27FC236}">
                <a16:creationId xmlns:a16="http://schemas.microsoft.com/office/drawing/2014/main" id="{ADE3E776-1322-1C13-58A6-58A7389C357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510" r="17837"/>
          <a:stretch/>
        </p:blipFill>
        <p:spPr bwMode="auto">
          <a:xfrm>
            <a:off x="347098" y="1655900"/>
            <a:ext cx="3248708" cy="2858889"/>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Trevor Acreman thinking outside the box at the salvage yard!">
            <a:extLst>
              <a:ext uri="{FF2B5EF4-FFF2-40B4-BE49-F238E27FC236}">
                <a16:creationId xmlns:a16="http://schemas.microsoft.com/office/drawing/2014/main" id="{C463B198-5D20-6DA5-1AB8-C7517AD643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1290" y="4653908"/>
            <a:ext cx="3685864" cy="2073299"/>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Egelsnelwegen nodig om egels te helpen - Omroep Gelderland">
            <a:extLst>
              <a:ext uri="{FF2B5EF4-FFF2-40B4-BE49-F238E27FC236}">
                <a16:creationId xmlns:a16="http://schemas.microsoft.com/office/drawing/2014/main" id="{A661C9C6-3306-3250-C0BC-B3E1A4914A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96195" y="2757094"/>
            <a:ext cx="3176091" cy="3970113"/>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Egel artikelen voor een egelvriendelijke tuin - Esschert Design">
            <a:extLst>
              <a:ext uri="{FF2B5EF4-FFF2-40B4-BE49-F238E27FC236}">
                <a16:creationId xmlns:a16="http://schemas.microsoft.com/office/drawing/2014/main" id="{3CA50E32-D543-1557-85D6-7612D5D06D6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4412" y="4638288"/>
            <a:ext cx="4177837" cy="2088919"/>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Egelsnelweg in je tuin / Nieuws | Groen Oost">
            <a:extLst>
              <a:ext uri="{FF2B5EF4-FFF2-40B4-BE49-F238E27FC236}">
                <a16:creationId xmlns:a16="http://schemas.microsoft.com/office/drawing/2014/main" id="{317A4462-77CF-6C24-A47E-76F821B78DA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96195" y="407924"/>
            <a:ext cx="3176090" cy="2271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43829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CE5DEB-9A72-0C08-2417-6CAE8B3100C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8F990D8-2574-D503-7781-66240DB596A0}"/>
              </a:ext>
            </a:extLst>
          </p:cNvPr>
          <p:cNvSpPr>
            <a:spLocks noGrp="1"/>
          </p:cNvSpPr>
          <p:nvPr>
            <p:ph type="ctrTitle"/>
          </p:nvPr>
        </p:nvSpPr>
        <p:spPr>
          <a:xfrm>
            <a:off x="1373079" y="407925"/>
            <a:ext cx="9144000" cy="1247975"/>
          </a:xfrm>
        </p:spPr>
        <p:txBody>
          <a:bodyPr/>
          <a:lstStyle/>
          <a:p>
            <a:r>
              <a:rPr lang="nl-NL" dirty="0"/>
              <a:t>Filmpje</a:t>
            </a:r>
          </a:p>
        </p:txBody>
      </p:sp>
      <p:pic>
        <p:nvPicPr>
          <p:cNvPr id="7170" name="Picture 2">
            <a:extLst>
              <a:ext uri="{FF2B5EF4-FFF2-40B4-BE49-F238E27FC236}">
                <a16:creationId xmlns:a16="http://schemas.microsoft.com/office/drawing/2014/main" id="{15200A9A-783F-5317-40B1-1628A11851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8381" y="1981156"/>
            <a:ext cx="4468919" cy="4468919"/>
          </a:xfrm>
          <a:prstGeom prst="rect">
            <a:avLst/>
          </a:prstGeom>
          <a:noFill/>
          <a:extLst>
            <a:ext uri="{909E8E84-426E-40DD-AFC4-6F175D3DCCD1}">
              <a14:hiddenFill xmlns:a14="http://schemas.microsoft.com/office/drawing/2010/main">
                <a:solidFill>
                  <a:srgbClr val="FFFFFF"/>
                </a:solidFill>
              </a14:hiddenFill>
            </a:ext>
          </a:extLst>
        </p:spPr>
      </p:pic>
      <p:pic>
        <p:nvPicPr>
          <p:cNvPr id="3" name="Onlinemedia 2" title="Egelwerkgroep Nederland presents: De Egelsnelweg">
            <a:hlinkClick r:id="" action="ppaction://media"/>
            <a:extLst>
              <a:ext uri="{FF2B5EF4-FFF2-40B4-BE49-F238E27FC236}">
                <a16:creationId xmlns:a16="http://schemas.microsoft.com/office/drawing/2014/main" id="{67D03666-F839-1523-4743-60BE926B3AF8}"/>
              </a:ext>
            </a:extLst>
          </p:cNvPr>
          <p:cNvPicPr>
            <a:picLocks noRot="1" noChangeAspect="1"/>
          </p:cNvPicPr>
          <p:nvPr>
            <a:videoFile r:link="rId1"/>
          </p:nvPr>
        </p:nvPicPr>
        <p:blipFill>
          <a:blip r:embed="rId4"/>
          <a:stretch>
            <a:fillRect/>
          </a:stretch>
        </p:blipFill>
        <p:spPr>
          <a:xfrm>
            <a:off x="5868140" y="1981156"/>
            <a:ext cx="5870745" cy="3316979"/>
          </a:xfrm>
          <a:prstGeom prst="rect">
            <a:avLst/>
          </a:prstGeom>
        </p:spPr>
      </p:pic>
    </p:spTree>
    <p:extLst>
      <p:ext uri="{BB962C8B-B14F-4D97-AF65-F5344CB8AC3E}">
        <p14:creationId xmlns:p14="http://schemas.microsoft.com/office/powerpoint/2010/main" val="394674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F7EFB1-7DBF-5F4B-0D8B-72F61C7B45E4}"/>
            </a:ext>
          </a:extLst>
        </p:cNvPr>
        <p:cNvGrpSpPr/>
        <p:nvPr/>
      </p:nvGrpSpPr>
      <p:grpSpPr>
        <a:xfrm>
          <a:off x="0" y="0"/>
          <a:ext cx="0" cy="0"/>
          <a:chOff x="0" y="0"/>
          <a:chExt cx="0" cy="0"/>
        </a:xfrm>
      </p:grpSpPr>
      <p:sp>
        <p:nvSpPr>
          <p:cNvPr id="4" name="Tekstvak 1">
            <a:extLst>
              <a:ext uri="{FF2B5EF4-FFF2-40B4-BE49-F238E27FC236}">
                <a16:creationId xmlns:a16="http://schemas.microsoft.com/office/drawing/2014/main" id="{4DB0398C-F6DC-AA32-1968-934CEFDAA598}"/>
              </a:ext>
            </a:extLst>
          </p:cNvPr>
          <p:cNvSpPr txBox="1"/>
          <p:nvPr/>
        </p:nvSpPr>
        <p:spPr>
          <a:xfrm>
            <a:off x="1914808" y="226240"/>
            <a:ext cx="5458117" cy="83099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4800" b="0" i="0" u="none" strike="noStrike" kern="1200" cap="none" spc="0" baseline="0" dirty="0">
                <a:solidFill>
                  <a:srgbClr val="000000"/>
                </a:solidFill>
                <a:uFillTx/>
                <a:latin typeface="Calibri"/>
              </a:rPr>
              <a:t>Veiligheid</a:t>
            </a:r>
          </a:p>
        </p:txBody>
      </p:sp>
      <p:pic>
        <p:nvPicPr>
          <p:cNvPr id="5" name="Picture 2" descr="GroenKortenoord">
            <a:extLst>
              <a:ext uri="{FF2B5EF4-FFF2-40B4-BE49-F238E27FC236}">
                <a16:creationId xmlns:a16="http://schemas.microsoft.com/office/drawing/2014/main" id="{2C94C1C0-3FDB-A948-22F7-2D361C90F09F}"/>
              </a:ext>
            </a:extLst>
          </p:cNvPr>
          <p:cNvPicPr>
            <a:picLocks noChangeAspect="1"/>
          </p:cNvPicPr>
          <p:nvPr/>
        </p:nvPicPr>
        <p:blipFill>
          <a:blip r:embed="rId2"/>
          <a:srcRect/>
          <a:stretch>
            <a:fillRect/>
          </a:stretch>
        </p:blipFill>
        <p:spPr>
          <a:xfrm>
            <a:off x="1427780" y="5043336"/>
            <a:ext cx="1428466" cy="1588413"/>
          </a:xfrm>
          <a:prstGeom prst="rect">
            <a:avLst/>
          </a:prstGeom>
          <a:noFill/>
          <a:ln cap="flat">
            <a:noFill/>
          </a:ln>
        </p:spPr>
      </p:pic>
      <p:sp>
        <p:nvSpPr>
          <p:cNvPr id="6" name="Tekstvak 5">
            <a:extLst>
              <a:ext uri="{FF2B5EF4-FFF2-40B4-BE49-F238E27FC236}">
                <a16:creationId xmlns:a16="http://schemas.microsoft.com/office/drawing/2014/main" id="{26C4C2FD-1E49-70E6-1120-D835225947FB}"/>
              </a:ext>
            </a:extLst>
          </p:cNvPr>
          <p:cNvSpPr txBox="1"/>
          <p:nvPr/>
        </p:nvSpPr>
        <p:spPr>
          <a:xfrm>
            <a:off x="2157984" y="1874520"/>
            <a:ext cx="7852663" cy="1846659"/>
          </a:xfrm>
          <a:prstGeom prst="rect">
            <a:avLst/>
          </a:prstGeom>
          <a:noFill/>
        </p:spPr>
        <p:txBody>
          <a:bodyPr wrap="none" rtlCol="0">
            <a:spAutoFit/>
          </a:bodyPr>
          <a:lstStyle/>
          <a:p>
            <a:r>
              <a:rPr lang="nl-NL" sz="3200" dirty="0"/>
              <a:t>Weinig natuurlijke vijanden</a:t>
            </a:r>
          </a:p>
          <a:p>
            <a:endParaRPr lang="nl-NL" sz="3200" dirty="0"/>
          </a:p>
          <a:p>
            <a:r>
              <a:rPr lang="nl-NL" sz="3200" dirty="0"/>
              <a:t>Grote roofvogels, kerkuilen, vossen, dassen</a:t>
            </a:r>
          </a:p>
          <a:p>
            <a:endParaRPr lang="nl-NL" dirty="0"/>
          </a:p>
        </p:txBody>
      </p:sp>
    </p:spTree>
    <p:extLst>
      <p:ext uri="{BB962C8B-B14F-4D97-AF65-F5344CB8AC3E}">
        <p14:creationId xmlns:p14="http://schemas.microsoft.com/office/powerpoint/2010/main" val="14217244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240B2-EB60-1B20-44D3-57469C73E7DA}"/>
            </a:ext>
          </a:extLst>
        </p:cNvPr>
        <p:cNvGrpSpPr/>
        <p:nvPr/>
      </p:nvGrpSpPr>
      <p:grpSpPr>
        <a:xfrm>
          <a:off x="0" y="0"/>
          <a:ext cx="0" cy="0"/>
          <a:chOff x="0" y="0"/>
          <a:chExt cx="0" cy="0"/>
        </a:xfrm>
      </p:grpSpPr>
      <p:sp>
        <p:nvSpPr>
          <p:cNvPr id="4" name="Tekstvak 1">
            <a:extLst>
              <a:ext uri="{FF2B5EF4-FFF2-40B4-BE49-F238E27FC236}">
                <a16:creationId xmlns:a16="http://schemas.microsoft.com/office/drawing/2014/main" id="{0B4380A6-01FC-38EC-7EF9-BC2C7A242E38}"/>
              </a:ext>
            </a:extLst>
          </p:cNvPr>
          <p:cNvSpPr txBox="1"/>
          <p:nvPr/>
        </p:nvSpPr>
        <p:spPr>
          <a:xfrm>
            <a:off x="1914808" y="226240"/>
            <a:ext cx="5458117" cy="83099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4800" b="0" i="0" u="none" strike="noStrike" kern="1200" cap="none" spc="0" baseline="0" dirty="0">
                <a:solidFill>
                  <a:srgbClr val="000000"/>
                </a:solidFill>
                <a:uFillTx/>
                <a:latin typeface="Calibri"/>
              </a:rPr>
              <a:t>Veiligheid</a:t>
            </a:r>
          </a:p>
        </p:txBody>
      </p:sp>
      <p:pic>
        <p:nvPicPr>
          <p:cNvPr id="5" name="Picture 2" descr="GroenKortenoord">
            <a:extLst>
              <a:ext uri="{FF2B5EF4-FFF2-40B4-BE49-F238E27FC236}">
                <a16:creationId xmlns:a16="http://schemas.microsoft.com/office/drawing/2014/main" id="{F98B665C-BE4E-EA91-979D-51CC4A28511A}"/>
              </a:ext>
            </a:extLst>
          </p:cNvPr>
          <p:cNvPicPr>
            <a:picLocks noChangeAspect="1"/>
          </p:cNvPicPr>
          <p:nvPr/>
        </p:nvPicPr>
        <p:blipFill>
          <a:blip r:embed="rId2"/>
          <a:srcRect/>
          <a:stretch>
            <a:fillRect/>
          </a:stretch>
        </p:blipFill>
        <p:spPr>
          <a:xfrm>
            <a:off x="1427780" y="5043336"/>
            <a:ext cx="1428466" cy="1588413"/>
          </a:xfrm>
          <a:prstGeom prst="rect">
            <a:avLst/>
          </a:prstGeom>
          <a:noFill/>
          <a:ln cap="flat">
            <a:noFill/>
          </a:ln>
        </p:spPr>
      </p:pic>
      <p:sp>
        <p:nvSpPr>
          <p:cNvPr id="6" name="Tekstvak 5">
            <a:extLst>
              <a:ext uri="{FF2B5EF4-FFF2-40B4-BE49-F238E27FC236}">
                <a16:creationId xmlns:a16="http://schemas.microsoft.com/office/drawing/2014/main" id="{23A7A2B7-3A88-707E-7E0F-C34D34931153}"/>
              </a:ext>
            </a:extLst>
          </p:cNvPr>
          <p:cNvSpPr txBox="1"/>
          <p:nvPr/>
        </p:nvSpPr>
        <p:spPr>
          <a:xfrm>
            <a:off x="5157216" y="2414016"/>
            <a:ext cx="1600118" cy="2339102"/>
          </a:xfrm>
          <a:prstGeom prst="rect">
            <a:avLst/>
          </a:prstGeom>
          <a:noFill/>
        </p:spPr>
        <p:txBody>
          <a:bodyPr wrap="none" rtlCol="0">
            <a:spAutoFit/>
          </a:bodyPr>
          <a:lstStyle/>
          <a:p>
            <a:r>
              <a:rPr lang="nl-NL" sz="3200" dirty="0"/>
              <a:t>Honden</a:t>
            </a:r>
          </a:p>
          <a:p>
            <a:endParaRPr lang="nl-NL" sz="3200" dirty="0"/>
          </a:p>
          <a:p>
            <a:endParaRPr lang="nl-NL" sz="3200" dirty="0"/>
          </a:p>
          <a:p>
            <a:r>
              <a:rPr lang="nl-NL" sz="3200" dirty="0"/>
              <a:t>Katten</a:t>
            </a:r>
          </a:p>
          <a:p>
            <a:endParaRPr lang="nl-NL" dirty="0"/>
          </a:p>
        </p:txBody>
      </p:sp>
      <p:pic>
        <p:nvPicPr>
          <p:cNvPr id="2" name="Afbeelding 1">
            <a:extLst>
              <a:ext uri="{FF2B5EF4-FFF2-40B4-BE49-F238E27FC236}">
                <a16:creationId xmlns:a16="http://schemas.microsoft.com/office/drawing/2014/main" id="{A67BB59C-A1A3-1A28-534C-77DA332FA9E1}"/>
              </a:ext>
            </a:extLst>
          </p:cNvPr>
          <p:cNvPicPr>
            <a:picLocks noChangeAspect="1"/>
          </p:cNvPicPr>
          <p:nvPr/>
        </p:nvPicPr>
        <p:blipFill>
          <a:blip r:embed="rId3"/>
          <a:stretch>
            <a:fillRect/>
          </a:stretch>
        </p:blipFill>
        <p:spPr>
          <a:xfrm>
            <a:off x="8270150" y="568371"/>
            <a:ext cx="3181186" cy="2775585"/>
          </a:xfrm>
          <a:prstGeom prst="rect">
            <a:avLst/>
          </a:prstGeom>
        </p:spPr>
      </p:pic>
      <p:pic>
        <p:nvPicPr>
          <p:cNvPr id="3" name="Afbeelding 2">
            <a:extLst>
              <a:ext uri="{FF2B5EF4-FFF2-40B4-BE49-F238E27FC236}">
                <a16:creationId xmlns:a16="http://schemas.microsoft.com/office/drawing/2014/main" id="{89A23020-8AE5-DF18-93B7-FCB05AA4AF67}"/>
              </a:ext>
            </a:extLst>
          </p:cNvPr>
          <p:cNvPicPr>
            <a:picLocks noChangeAspect="1"/>
          </p:cNvPicPr>
          <p:nvPr/>
        </p:nvPicPr>
        <p:blipFill>
          <a:blip r:embed="rId4"/>
          <a:stretch>
            <a:fillRect/>
          </a:stretch>
        </p:blipFill>
        <p:spPr>
          <a:xfrm>
            <a:off x="8270150" y="3922775"/>
            <a:ext cx="3181186" cy="2807397"/>
          </a:xfrm>
          <a:prstGeom prst="rect">
            <a:avLst/>
          </a:prstGeom>
        </p:spPr>
      </p:pic>
    </p:spTree>
    <p:extLst>
      <p:ext uri="{BB962C8B-B14F-4D97-AF65-F5344CB8AC3E}">
        <p14:creationId xmlns:p14="http://schemas.microsoft.com/office/powerpoint/2010/main" val="2556571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87862-A157-2CD0-080A-33A518E14499}"/>
            </a:ext>
          </a:extLst>
        </p:cNvPr>
        <p:cNvGrpSpPr/>
        <p:nvPr/>
      </p:nvGrpSpPr>
      <p:grpSpPr>
        <a:xfrm>
          <a:off x="0" y="0"/>
          <a:ext cx="0" cy="0"/>
          <a:chOff x="0" y="0"/>
          <a:chExt cx="0" cy="0"/>
        </a:xfrm>
      </p:grpSpPr>
      <p:sp>
        <p:nvSpPr>
          <p:cNvPr id="4" name="Tekstvak 1">
            <a:extLst>
              <a:ext uri="{FF2B5EF4-FFF2-40B4-BE49-F238E27FC236}">
                <a16:creationId xmlns:a16="http://schemas.microsoft.com/office/drawing/2014/main" id="{62182B7A-1464-70FC-2502-E04AF54EF945}"/>
              </a:ext>
            </a:extLst>
          </p:cNvPr>
          <p:cNvSpPr txBox="1"/>
          <p:nvPr/>
        </p:nvSpPr>
        <p:spPr>
          <a:xfrm>
            <a:off x="1914808" y="226240"/>
            <a:ext cx="5458117" cy="83099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4800" b="0" i="0" u="none" strike="noStrike" kern="1200" cap="none" spc="0" baseline="0" dirty="0">
                <a:solidFill>
                  <a:srgbClr val="000000"/>
                </a:solidFill>
                <a:uFillTx/>
                <a:latin typeface="Calibri"/>
              </a:rPr>
              <a:t>Veiligheid</a:t>
            </a:r>
          </a:p>
        </p:txBody>
      </p:sp>
      <p:pic>
        <p:nvPicPr>
          <p:cNvPr id="5" name="Picture 2" descr="GroenKortenoord">
            <a:extLst>
              <a:ext uri="{FF2B5EF4-FFF2-40B4-BE49-F238E27FC236}">
                <a16:creationId xmlns:a16="http://schemas.microsoft.com/office/drawing/2014/main" id="{16BAA151-15D8-FA4F-A224-885C103A2AD8}"/>
              </a:ext>
            </a:extLst>
          </p:cNvPr>
          <p:cNvPicPr>
            <a:picLocks noChangeAspect="1"/>
          </p:cNvPicPr>
          <p:nvPr/>
        </p:nvPicPr>
        <p:blipFill>
          <a:blip r:embed="rId2"/>
          <a:srcRect/>
          <a:stretch>
            <a:fillRect/>
          </a:stretch>
        </p:blipFill>
        <p:spPr>
          <a:xfrm>
            <a:off x="1427780" y="5043336"/>
            <a:ext cx="1428466" cy="1588413"/>
          </a:xfrm>
          <a:prstGeom prst="rect">
            <a:avLst/>
          </a:prstGeom>
          <a:noFill/>
          <a:ln cap="flat">
            <a:noFill/>
          </a:ln>
        </p:spPr>
      </p:pic>
      <p:sp>
        <p:nvSpPr>
          <p:cNvPr id="2" name="Tekstvak 1">
            <a:extLst>
              <a:ext uri="{FF2B5EF4-FFF2-40B4-BE49-F238E27FC236}">
                <a16:creationId xmlns:a16="http://schemas.microsoft.com/office/drawing/2014/main" id="{38211DA2-394E-CF46-5A70-B3BB034A1DAB}"/>
              </a:ext>
            </a:extLst>
          </p:cNvPr>
          <p:cNvSpPr txBox="1"/>
          <p:nvPr/>
        </p:nvSpPr>
        <p:spPr>
          <a:xfrm>
            <a:off x="2145331" y="3136612"/>
            <a:ext cx="2081019" cy="584775"/>
          </a:xfrm>
          <a:prstGeom prst="rect">
            <a:avLst/>
          </a:prstGeom>
          <a:noFill/>
        </p:spPr>
        <p:txBody>
          <a:bodyPr wrap="none" rtlCol="0">
            <a:spAutoFit/>
          </a:bodyPr>
          <a:lstStyle/>
          <a:p>
            <a:r>
              <a:rPr lang="nl-NL" sz="3200" dirty="0"/>
              <a:t>De mens!! </a:t>
            </a:r>
          </a:p>
        </p:txBody>
      </p:sp>
      <p:pic>
        <p:nvPicPr>
          <p:cNvPr id="3" name="Afbeelding 2">
            <a:extLst>
              <a:ext uri="{FF2B5EF4-FFF2-40B4-BE49-F238E27FC236}">
                <a16:creationId xmlns:a16="http://schemas.microsoft.com/office/drawing/2014/main" id="{17C85CDF-D0A9-0324-9821-D785DD1ACDE9}"/>
              </a:ext>
            </a:extLst>
          </p:cNvPr>
          <p:cNvPicPr>
            <a:picLocks noChangeAspect="1"/>
          </p:cNvPicPr>
          <p:nvPr/>
        </p:nvPicPr>
        <p:blipFill>
          <a:blip r:embed="rId3"/>
          <a:stretch>
            <a:fillRect/>
          </a:stretch>
        </p:blipFill>
        <p:spPr>
          <a:xfrm>
            <a:off x="5325440" y="1353510"/>
            <a:ext cx="6223432" cy="4150980"/>
          </a:xfrm>
          <a:prstGeom prst="rect">
            <a:avLst/>
          </a:prstGeom>
        </p:spPr>
      </p:pic>
    </p:spTree>
    <p:extLst>
      <p:ext uri="{BB962C8B-B14F-4D97-AF65-F5344CB8AC3E}">
        <p14:creationId xmlns:p14="http://schemas.microsoft.com/office/powerpoint/2010/main" val="19217181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35D23-014E-AE9C-4FD1-39477E6E5027}"/>
            </a:ext>
          </a:extLst>
        </p:cNvPr>
        <p:cNvGrpSpPr/>
        <p:nvPr/>
      </p:nvGrpSpPr>
      <p:grpSpPr>
        <a:xfrm>
          <a:off x="0" y="0"/>
          <a:ext cx="0" cy="0"/>
          <a:chOff x="0" y="0"/>
          <a:chExt cx="0" cy="0"/>
        </a:xfrm>
      </p:grpSpPr>
      <p:sp>
        <p:nvSpPr>
          <p:cNvPr id="4" name="Tekstvak 1">
            <a:extLst>
              <a:ext uri="{FF2B5EF4-FFF2-40B4-BE49-F238E27FC236}">
                <a16:creationId xmlns:a16="http://schemas.microsoft.com/office/drawing/2014/main" id="{27FF6404-6CF1-3D18-EEFF-B64B80B3DEC7}"/>
              </a:ext>
            </a:extLst>
          </p:cNvPr>
          <p:cNvSpPr txBox="1"/>
          <p:nvPr/>
        </p:nvSpPr>
        <p:spPr>
          <a:xfrm>
            <a:off x="1914808" y="226240"/>
            <a:ext cx="5458117" cy="83099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4800" b="0" i="0" u="none" strike="noStrike" kern="1200" cap="none" spc="0" baseline="0" dirty="0">
                <a:solidFill>
                  <a:srgbClr val="000000"/>
                </a:solidFill>
                <a:uFillTx/>
                <a:latin typeface="Calibri"/>
              </a:rPr>
              <a:t>Veiligheid</a:t>
            </a:r>
          </a:p>
        </p:txBody>
      </p:sp>
      <p:pic>
        <p:nvPicPr>
          <p:cNvPr id="5" name="Picture 2" descr="GroenKortenoord">
            <a:extLst>
              <a:ext uri="{FF2B5EF4-FFF2-40B4-BE49-F238E27FC236}">
                <a16:creationId xmlns:a16="http://schemas.microsoft.com/office/drawing/2014/main" id="{71B5D1DE-A979-429F-3AF3-36AD3473AFCD}"/>
              </a:ext>
            </a:extLst>
          </p:cNvPr>
          <p:cNvPicPr>
            <a:picLocks noChangeAspect="1"/>
          </p:cNvPicPr>
          <p:nvPr/>
        </p:nvPicPr>
        <p:blipFill>
          <a:blip r:embed="rId2"/>
          <a:srcRect/>
          <a:stretch>
            <a:fillRect/>
          </a:stretch>
        </p:blipFill>
        <p:spPr>
          <a:xfrm>
            <a:off x="1427780" y="5043336"/>
            <a:ext cx="1428466" cy="1588413"/>
          </a:xfrm>
          <a:prstGeom prst="rect">
            <a:avLst/>
          </a:prstGeom>
          <a:noFill/>
          <a:ln cap="flat">
            <a:noFill/>
          </a:ln>
        </p:spPr>
      </p:pic>
      <p:sp>
        <p:nvSpPr>
          <p:cNvPr id="2" name="Tekstvak 1">
            <a:extLst>
              <a:ext uri="{FF2B5EF4-FFF2-40B4-BE49-F238E27FC236}">
                <a16:creationId xmlns:a16="http://schemas.microsoft.com/office/drawing/2014/main" id="{27450C55-A951-0BEE-0957-AAE938547756}"/>
              </a:ext>
            </a:extLst>
          </p:cNvPr>
          <p:cNvSpPr txBox="1"/>
          <p:nvPr/>
        </p:nvSpPr>
        <p:spPr>
          <a:xfrm>
            <a:off x="2121408" y="1828800"/>
            <a:ext cx="2081019" cy="584775"/>
          </a:xfrm>
          <a:prstGeom prst="rect">
            <a:avLst/>
          </a:prstGeom>
          <a:noFill/>
        </p:spPr>
        <p:txBody>
          <a:bodyPr wrap="none" rtlCol="0">
            <a:spAutoFit/>
          </a:bodyPr>
          <a:lstStyle/>
          <a:p>
            <a:r>
              <a:rPr lang="nl-NL" sz="3200" dirty="0"/>
              <a:t>De mens!! </a:t>
            </a:r>
          </a:p>
        </p:txBody>
      </p:sp>
      <p:pic>
        <p:nvPicPr>
          <p:cNvPr id="6" name="Afbeelding 5">
            <a:extLst>
              <a:ext uri="{FF2B5EF4-FFF2-40B4-BE49-F238E27FC236}">
                <a16:creationId xmlns:a16="http://schemas.microsoft.com/office/drawing/2014/main" id="{6250ED7A-B1B3-AC08-37EC-56D083A73669}"/>
              </a:ext>
            </a:extLst>
          </p:cNvPr>
          <p:cNvPicPr>
            <a:picLocks noChangeAspect="1"/>
          </p:cNvPicPr>
          <p:nvPr/>
        </p:nvPicPr>
        <p:blipFill>
          <a:blip r:embed="rId3"/>
          <a:stretch>
            <a:fillRect/>
          </a:stretch>
        </p:blipFill>
        <p:spPr>
          <a:xfrm>
            <a:off x="7034783" y="3429000"/>
            <a:ext cx="3768573" cy="2541240"/>
          </a:xfrm>
          <a:prstGeom prst="rect">
            <a:avLst/>
          </a:prstGeom>
        </p:spPr>
      </p:pic>
      <p:pic>
        <p:nvPicPr>
          <p:cNvPr id="7" name="Afbeelding 6">
            <a:extLst>
              <a:ext uri="{FF2B5EF4-FFF2-40B4-BE49-F238E27FC236}">
                <a16:creationId xmlns:a16="http://schemas.microsoft.com/office/drawing/2014/main" id="{1E551368-31DE-2BE0-802C-064E1FC293F5}"/>
              </a:ext>
            </a:extLst>
          </p:cNvPr>
          <p:cNvPicPr>
            <a:picLocks noChangeAspect="1"/>
          </p:cNvPicPr>
          <p:nvPr/>
        </p:nvPicPr>
        <p:blipFill>
          <a:blip r:embed="rId4"/>
          <a:stretch>
            <a:fillRect/>
          </a:stretch>
        </p:blipFill>
        <p:spPr>
          <a:xfrm>
            <a:off x="7034782" y="1057237"/>
            <a:ext cx="3778537" cy="2125427"/>
          </a:xfrm>
          <a:prstGeom prst="rect">
            <a:avLst/>
          </a:prstGeom>
        </p:spPr>
      </p:pic>
    </p:spTree>
    <p:extLst>
      <p:ext uri="{BB962C8B-B14F-4D97-AF65-F5344CB8AC3E}">
        <p14:creationId xmlns:p14="http://schemas.microsoft.com/office/powerpoint/2010/main" val="25668243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5AEA1B-C741-AFC9-C254-FE012ADF8FBE}"/>
            </a:ext>
          </a:extLst>
        </p:cNvPr>
        <p:cNvGrpSpPr/>
        <p:nvPr/>
      </p:nvGrpSpPr>
      <p:grpSpPr>
        <a:xfrm>
          <a:off x="0" y="0"/>
          <a:ext cx="0" cy="0"/>
          <a:chOff x="0" y="0"/>
          <a:chExt cx="0" cy="0"/>
        </a:xfrm>
      </p:grpSpPr>
      <p:sp>
        <p:nvSpPr>
          <p:cNvPr id="4" name="Tekstvak 1">
            <a:extLst>
              <a:ext uri="{FF2B5EF4-FFF2-40B4-BE49-F238E27FC236}">
                <a16:creationId xmlns:a16="http://schemas.microsoft.com/office/drawing/2014/main" id="{E388F5F8-9532-7094-AB7A-99FC90E396BB}"/>
              </a:ext>
            </a:extLst>
          </p:cNvPr>
          <p:cNvSpPr txBox="1"/>
          <p:nvPr/>
        </p:nvSpPr>
        <p:spPr>
          <a:xfrm>
            <a:off x="1914808" y="226240"/>
            <a:ext cx="5458117" cy="83099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4800" b="0" i="0" u="none" strike="noStrike" kern="1200" cap="none" spc="0" baseline="0" dirty="0">
                <a:solidFill>
                  <a:srgbClr val="000000"/>
                </a:solidFill>
                <a:uFillTx/>
                <a:latin typeface="Calibri"/>
              </a:rPr>
              <a:t>Veiligheid</a:t>
            </a:r>
          </a:p>
        </p:txBody>
      </p:sp>
      <p:pic>
        <p:nvPicPr>
          <p:cNvPr id="5" name="Picture 2" descr="GroenKortenoord">
            <a:extLst>
              <a:ext uri="{FF2B5EF4-FFF2-40B4-BE49-F238E27FC236}">
                <a16:creationId xmlns:a16="http://schemas.microsoft.com/office/drawing/2014/main" id="{51FACA35-65CF-1B3B-6E22-A7D1389210AA}"/>
              </a:ext>
            </a:extLst>
          </p:cNvPr>
          <p:cNvPicPr>
            <a:picLocks noChangeAspect="1"/>
          </p:cNvPicPr>
          <p:nvPr/>
        </p:nvPicPr>
        <p:blipFill>
          <a:blip r:embed="rId2"/>
          <a:srcRect/>
          <a:stretch>
            <a:fillRect/>
          </a:stretch>
        </p:blipFill>
        <p:spPr>
          <a:xfrm>
            <a:off x="1427780" y="5043336"/>
            <a:ext cx="1428466" cy="1588413"/>
          </a:xfrm>
          <a:prstGeom prst="rect">
            <a:avLst/>
          </a:prstGeom>
          <a:noFill/>
          <a:ln cap="flat">
            <a:noFill/>
          </a:ln>
        </p:spPr>
      </p:pic>
      <p:sp>
        <p:nvSpPr>
          <p:cNvPr id="2" name="Tekstvak 1">
            <a:extLst>
              <a:ext uri="{FF2B5EF4-FFF2-40B4-BE49-F238E27FC236}">
                <a16:creationId xmlns:a16="http://schemas.microsoft.com/office/drawing/2014/main" id="{57F93BB7-D824-8E8A-4B4C-E59DE9C7FE72}"/>
              </a:ext>
            </a:extLst>
          </p:cNvPr>
          <p:cNvSpPr txBox="1"/>
          <p:nvPr/>
        </p:nvSpPr>
        <p:spPr>
          <a:xfrm>
            <a:off x="2121408" y="1828800"/>
            <a:ext cx="2081019" cy="584775"/>
          </a:xfrm>
          <a:prstGeom prst="rect">
            <a:avLst/>
          </a:prstGeom>
          <a:noFill/>
        </p:spPr>
        <p:txBody>
          <a:bodyPr wrap="none" rtlCol="0">
            <a:spAutoFit/>
          </a:bodyPr>
          <a:lstStyle/>
          <a:p>
            <a:r>
              <a:rPr lang="nl-NL" sz="3200" dirty="0"/>
              <a:t>De mens!! </a:t>
            </a:r>
          </a:p>
        </p:txBody>
      </p:sp>
      <p:pic>
        <p:nvPicPr>
          <p:cNvPr id="7" name="Afbeelding 6">
            <a:extLst>
              <a:ext uri="{FF2B5EF4-FFF2-40B4-BE49-F238E27FC236}">
                <a16:creationId xmlns:a16="http://schemas.microsoft.com/office/drawing/2014/main" id="{FD6C26AD-5BE8-8C06-7B38-AD822E6B23E0}"/>
              </a:ext>
            </a:extLst>
          </p:cNvPr>
          <p:cNvPicPr>
            <a:picLocks noChangeAspect="1"/>
          </p:cNvPicPr>
          <p:nvPr/>
        </p:nvPicPr>
        <p:blipFill>
          <a:blip r:embed="rId3"/>
          <a:stretch>
            <a:fillRect/>
          </a:stretch>
        </p:blipFill>
        <p:spPr>
          <a:xfrm>
            <a:off x="7034782" y="595075"/>
            <a:ext cx="3242409" cy="2563529"/>
          </a:xfrm>
          <a:prstGeom prst="rect">
            <a:avLst/>
          </a:prstGeom>
        </p:spPr>
      </p:pic>
      <p:pic>
        <p:nvPicPr>
          <p:cNvPr id="8" name="Afbeelding 7">
            <a:extLst>
              <a:ext uri="{FF2B5EF4-FFF2-40B4-BE49-F238E27FC236}">
                <a16:creationId xmlns:a16="http://schemas.microsoft.com/office/drawing/2014/main" id="{E3C5B654-12A1-9222-86A3-404E78CAFA3F}"/>
              </a:ext>
            </a:extLst>
          </p:cNvPr>
          <p:cNvPicPr>
            <a:picLocks noChangeAspect="1"/>
          </p:cNvPicPr>
          <p:nvPr/>
        </p:nvPicPr>
        <p:blipFill>
          <a:blip r:embed="rId4"/>
          <a:stretch>
            <a:fillRect/>
          </a:stretch>
        </p:blipFill>
        <p:spPr>
          <a:xfrm>
            <a:off x="7037828" y="3527439"/>
            <a:ext cx="3239363" cy="2167428"/>
          </a:xfrm>
          <a:prstGeom prst="rect">
            <a:avLst/>
          </a:prstGeom>
        </p:spPr>
      </p:pic>
    </p:spTree>
    <p:extLst>
      <p:ext uri="{BB962C8B-B14F-4D97-AF65-F5344CB8AC3E}">
        <p14:creationId xmlns:p14="http://schemas.microsoft.com/office/powerpoint/2010/main" val="27823850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994F6-7EF6-EA7B-140A-7A0BEBA6BA5F}"/>
            </a:ext>
          </a:extLst>
        </p:cNvPr>
        <p:cNvGrpSpPr/>
        <p:nvPr/>
      </p:nvGrpSpPr>
      <p:grpSpPr>
        <a:xfrm>
          <a:off x="0" y="0"/>
          <a:ext cx="0" cy="0"/>
          <a:chOff x="0" y="0"/>
          <a:chExt cx="0" cy="0"/>
        </a:xfrm>
      </p:grpSpPr>
      <p:sp>
        <p:nvSpPr>
          <p:cNvPr id="4" name="Tekstvak 1">
            <a:extLst>
              <a:ext uri="{FF2B5EF4-FFF2-40B4-BE49-F238E27FC236}">
                <a16:creationId xmlns:a16="http://schemas.microsoft.com/office/drawing/2014/main" id="{97339729-70EE-116C-57E4-5928D5D11F1D}"/>
              </a:ext>
            </a:extLst>
          </p:cNvPr>
          <p:cNvSpPr txBox="1"/>
          <p:nvPr/>
        </p:nvSpPr>
        <p:spPr>
          <a:xfrm>
            <a:off x="1914808" y="226240"/>
            <a:ext cx="5458117" cy="83099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4800" b="0" i="0" u="none" strike="noStrike" kern="1200" cap="none" spc="0" baseline="0" dirty="0">
                <a:solidFill>
                  <a:srgbClr val="000000"/>
                </a:solidFill>
                <a:uFillTx/>
                <a:latin typeface="Calibri"/>
              </a:rPr>
              <a:t>Veiligheid</a:t>
            </a:r>
          </a:p>
        </p:txBody>
      </p:sp>
      <p:pic>
        <p:nvPicPr>
          <p:cNvPr id="5" name="Picture 2" descr="GroenKortenoord">
            <a:extLst>
              <a:ext uri="{FF2B5EF4-FFF2-40B4-BE49-F238E27FC236}">
                <a16:creationId xmlns:a16="http://schemas.microsoft.com/office/drawing/2014/main" id="{2DB2C9E2-CD6B-D9A1-BE1C-29FE646FEE16}"/>
              </a:ext>
            </a:extLst>
          </p:cNvPr>
          <p:cNvPicPr>
            <a:picLocks noChangeAspect="1"/>
          </p:cNvPicPr>
          <p:nvPr/>
        </p:nvPicPr>
        <p:blipFill>
          <a:blip r:embed="rId2"/>
          <a:srcRect/>
          <a:stretch>
            <a:fillRect/>
          </a:stretch>
        </p:blipFill>
        <p:spPr>
          <a:xfrm>
            <a:off x="1427780" y="5043336"/>
            <a:ext cx="1428466" cy="1588413"/>
          </a:xfrm>
          <a:prstGeom prst="rect">
            <a:avLst/>
          </a:prstGeom>
          <a:noFill/>
          <a:ln cap="flat">
            <a:noFill/>
          </a:ln>
        </p:spPr>
      </p:pic>
      <p:sp>
        <p:nvSpPr>
          <p:cNvPr id="2" name="Tekstvak 1">
            <a:extLst>
              <a:ext uri="{FF2B5EF4-FFF2-40B4-BE49-F238E27FC236}">
                <a16:creationId xmlns:a16="http://schemas.microsoft.com/office/drawing/2014/main" id="{82261F78-9FC0-7456-7D94-184E31D6E7BD}"/>
              </a:ext>
            </a:extLst>
          </p:cNvPr>
          <p:cNvSpPr txBox="1"/>
          <p:nvPr/>
        </p:nvSpPr>
        <p:spPr>
          <a:xfrm>
            <a:off x="2121408" y="1828800"/>
            <a:ext cx="2081019" cy="584775"/>
          </a:xfrm>
          <a:prstGeom prst="rect">
            <a:avLst/>
          </a:prstGeom>
          <a:noFill/>
        </p:spPr>
        <p:txBody>
          <a:bodyPr wrap="none" rtlCol="0">
            <a:spAutoFit/>
          </a:bodyPr>
          <a:lstStyle/>
          <a:p>
            <a:r>
              <a:rPr lang="nl-NL" sz="3200" dirty="0"/>
              <a:t>De mens!! </a:t>
            </a:r>
          </a:p>
        </p:txBody>
      </p:sp>
      <p:pic>
        <p:nvPicPr>
          <p:cNvPr id="3" name="Afbeelding 2">
            <a:extLst>
              <a:ext uri="{FF2B5EF4-FFF2-40B4-BE49-F238E27FC236}">
                <a16:creationId xmlns:a16="http://schemas.microsoft.com/office/drawing/2014/main" id="{B3570ED8-FBEE-5517-4FCF-F7C6D64FA847}"/>
              </a:ext>
            </a:extLst>
          </p:cNvPr>
          <p:cNvPicPr>
            <a:picLocks noChangeAspect="1"/>
          </p:cNvPicPr>
          <p:nvPr/>
        </p:nvPicPr>
        <p:blipFill>
          <a:blip r:embed="rId3"/>
          <a:stretch>
            <a:fillRect/>
          </a:stretch>
        </p:blipFill>
        <p:spPr>
          <a:xfrm>
            <a:off x="7058977" y="874443"/>
            <a:ext cx="3922967" cy="2456118"/>
          </a:xfrm>
          <a:prstGeom prst="rect">
            <a:avLst/>
          </a:prstGeom>
        </p:spPr>
      </p:pic>
      <p:pic>
        <p:nvPicPr>
          <p:cNvPr id="6" name="Afbeelding 5">
            <a:extLst>
              <a:ext uri="{FF2B5EF4-FFF2-40B4-BE49-F238E27FC236}">
                <a16:creationId xmlns:a16="http://schemas.microsoft.com/office/drawing/2014/main" id="{C9D4B5EB-99ED-4DA5-9AF8-9C13C90A8431}"/>
              </a:ext>
            </a:extLst>
          </p:cNvPr>
          <p:cNvPicPr>
            <a:picLocks noChangeAspect="1"/>
          </p:cNvPicPr>
          <p:nvPr/>
        </p:nvPicPr>
        <p:blipFill>
          <a:blip r:embed="rId4"/>
          <a:stretch>
            <a:fillRect/>
          </a:stretch>
        </p:blipFill>
        <p:spPr>
          <a:xfrm>
            <a:off x="7058977" y="3913326"/>
            <a:ext cx="3858959" cy="2407256"/>
          </a:xfrm>
          <a:prstGeom prst="rect">
            <a:avLst/>
          </a:prstGeom>
        </p:spPr>
      </p:pic>
    </p:spTree>
    <p:extLst>
      <p:ext uri="{BB962C8B-B14F-4D97-AF65-F5344CB8AC3E}">
        <p14:creationId xmlns:p14="http://schemas.microsoft.com/office/powerpoint/2010/main" val="15059083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F1D7F0-3746-6DF2-232F-67BEBEC7BB18}"/>
            </a:ext>
          </a:extLst>
        </p:cNvPr>
        <p:cNvGrpSpPr/>
        <p:nvPr/>
      </p:nvGrpSpPr>
      <p:grpSpPr>
        <a:xfrm>
          <a:off x="0" y="0"/>
          <a:ext cx="0" cy="0"/>
          <a:chOff x="0" y="0"/>
          <a:chExt cx="0" cy="0"/>
        </a:xfrm>
      </p:grpSpPr>
      <p:sp>
        <p:nvSpPr>
          <p:cNvPr id="4" name="Tekstvak 1">
            <a:extLst>
              <a:ext uri="{FF2B5EF4-FFF2-40B4-BE49-F238E27FC236}">
                <a16:creationId xmlns:a16="http://schemas.microsoft.com/office/drawing/2014/main" id="{41436DE1-9B84-7E38-5744-4004DFA44E75}"/>
              </a:ext>
            </a:extLst>
          </p:cNvPr>
          <p:cNvSpPr txBox="1"/>
          <p:nvPr/>
        </p:nvSpPr>
        <p:spPr>
          <a:xfrm>
            <a:off x="1914808" y="226240"/>
            <a:ext cx="5458117" cy="83099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4800" b="0" i="0" u="none" strike="noStrike" kern="1200" cap="none" spc="0" baseline="0" dirty="0">
                <a:solidFill>
                  <a:srgbClr val="000000"/>
                </a:solidFill>
                <a:uFillTx/>
                <a:latin typeface="Calibri"/>
              </a:rPr>
              <a:t>Veiligheid</a:t>
            </a:r>
          </a:p>
        </p:txBody>
      </p:sp>
      <p:pic>
        <p:nvPicPr>
          <p:cNvPr id="5" name="Picture 2" descr="GroenKortenoord">
            <a:extLst>
              <a:ext uri="{FF2B5EF4-FFF2-40B4-BE49-F238E27FC236}">
                <a16:creationId xmlns:a16="http://schemas.microsoft.com/office/drawing/2014/main" id="{203CDD76-3882-CDD0-8702-708062A45E0F}"/>
              </a:ext>
            </a:extLst>
          </p:cNvPr>
          <p:cNvPicPr>
            <a:picLocks noChangeAspect="1"/>
          </p:cNvPicPr>
          <p:nvPr/>
        </p:nvPicPr>
        <p:blipFill>
          <a:blip r:embed="rId2"/>
          <a:srcRect/>
          <a:stretch>
            <a:fillRect/>
          </a:stretch>
        </p:blipFill>
        <p:spPr>
          <a:xfrm>
            <a:off x="1427780" y="5043336"/>
            <a:ext cx="1428466" cy="1588413"/>
          </a:xfrm>
          <a:prstGeom prst="rect">
            <a:avLst/>
          </a:prstGeom>
          <a:noFill/>
          <a:ln cap="flat">
            <a:noFill/>
          </a:ln>
        </p:spPr>
      </p:pic>
      <p:sp>
        <p:nvSpPr>
          <p:cNvPr id="2" name="Tekstvak 1">
            <a:extLst>
              <a:ext uri="{FF2B5EF4-FFF2-40B4-BE49-F238E27FC236}">
                <a16:creationId xmlns:a16="http://schemas.microsoft.com/office/drawing/2014/main" id="{482EFAAE-3AE3-1452-757A-05BF50D588DB}"/>
              </a:ext>
            </a:extLst>
          </p:cNvPr>
          <p:cNvSpPr txBox="1"/>
          <p:nvPr/>
        </p:nvSpPr>
        <p:spPr>
          <a:xfrm>
            <a:off x="1914808" y="2757899"/>
            <a:ext cx="2081019" cy="584775"/>
          </a:xfrm>
          <a:prstGeom prst="rect">
            <a:avLst/>
          </a:prstGeom>
          <a:noFill/>
        </p:spPr>
        <p:txBody>
          <a:bodyPr wrap="none" rtlCol="0">
            <a:spAutoFit/>
          </a:bodyPr>
          <a:lstStyle/>
          <a:p>
            <a:r>
              <a:rPr lang="nl-NL" sz="3200" dirty="0"/>
              <a:t>De mens!! </a:t>
            </a:r>
          </a:p>
        </p:txBody>
      </p:sp>
      <p:pic>
        <p:nvPicPr>
          <p:cNvPr id="7" name="Afbeelding 6">
            <a:extLst>
              <a:ext uri="{FF2B5EF4-FFF2-40B4-BE49-F238E27FC236}">
                <a16:creationId xmlns:a16="http://schemas.microsoft.com/office/drawing/2014/main" id="{13FC43C0-5FFB-E06F-C4D6-4BBF4ABA11B9}"/>
              </a:ext>
            </a:extLst>
          </p:cNvPr>
          <p:cNvPicPr>
            <a:picLocks noChangeAspect="1"/>
          </p:cNvPicPr>
          <p:nvPr/>
        </p:nvPicPr>
        <p:blipFill>
          <a:blip r:embed="rId3"/>
          <a:stretch>
            <a:fillRect/>
          </a:stretch>
        </p:blipFill>
        <p:spPr>
          <a:xfrm>
            <a:off x="6613262" y="1197864"/>
            <a:ext cx="3397322" cy="2267712"/>
          </a:xfrm>
          <a:prstGeom prst="rect">
            <a:avLst/>
          </a:prstGeom>
        </p:spPr>
      </p:pic>
      <p:pic>
        <p:nvPicPr>
          <p:cNvPr id="8" name="Afbeelding 7">
            <a:extLst>
              <a:ext uri="{FF2B5EF4-FFF2-40B4-BE49-F238E27FC236}">
                <a16:creationId xmlns:a16="http://schemas.microsoft.com/office/drawing/2014/main" id="{B07F0F4E-08A3-2892-1873-EB6C40916592}"/>
              </a:ext>
            </a:extLst>
          </p:cNvPr>
          <p:cNvPicPr>
            <a:picLocks noChangeAspect="1"/>
          </p:cNvPicPr>
          <p:nvPr/>
        </p:nvPicPr>
        <p:blipFill>
          <a:blip r:embed="rId4"/>
          <a:stretch>
            <a:fillRect/>
          </a:stretch>
        </p:blipFill>
        <p:spPr>
          <a:xfrm>
            <a:off x="6613261" y="3697262"/>
            <a:ext cx="3470605" cy="2602954"/>
          </a:xfrm>
          <a:prstGeom prst="rect">
            <a:avLst/>
          </a:prstGeom>
        </p:spPr>
      </p:pic>
    </p:spTree>
    <p:extLst>
      <p:ext uri="{BB962C8B-B14F-4D97-AF65-F5344CB8AC3E}">
        <p14:creationId xmlns:p14="http://schemas.microsoft.com/office/powerpoint/2010/main" val="11155252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47" name="Rectangle 10246">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C0CAD4E-A231-7AAB-CC7B-F9E68269DAF1}"/>
              </a:ext>
            </a:extLst>
          </p:cNvPr>
          <p:cNvSpPr>
            <a:spLocks noGrp="1"/>
          </p:cNvSpPr>
          <p:nvPr>
            <p:ph type="title"/>
          </p:nvPr>
        </p:nvSpPr>
        <p:spPr>
          <a:xfrm>
            <a:off x="572493" y="238539"/>
            <a:ext cx="11018520" cy="1434415"/>
          </a:xfrm>
        </p:spPr>
        <p:txBody>
          <a:bodyPr anchor="b">
            <a:normAutofit/>
          </a:bodyPr>
          <a:lstStyle/>
          <a:p>
            <a:r>
              <a:rPr lang="nl-NL" sz="5000"/>
              <a:t>1. Waarom een egelgroep in Kortenoord?</a:t>
            </a:r>
          </a:p>
        </p:txBody>
      </p:sp>
      <p:sp>
        <p:nvSpPr>
          <p:cNvPr id="10249"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jdelijke aanduiding voor inhoud 2">
            <a:extLst>
              <a:ext uri="{FF2B5EF4-FFF2-40B4-BE49-F238E27FC236}">
                <a16:creationId xmlns:a16="http://schemas.microsoft.com/office/drawing/2014/main" id="{C0A544A1-E128-CD4E-03D3-C0D908538F5D}"/>
              </a:ext>
            </a:extLst>
          </p:cNvPr>
          <p:cNvSpPr>
            <a:spLocks noGrp="1"/>
          </p:cNvSpPr>
          <p:nvPr>
            <p:ph idx="1"/>
          </p:nvPr>
        </p:nvSpPr>
        <p:spPr>
          <a:xfrm>
            <a:off x="572493" y="2071316"/>
            <a:ext cx="6713552" cy="4119172"/>
          </a:xfrm>
        </p:spPr>
        <p:txBody>
          <a:bodyPr anchor="t">
            <a:normAutofit fontScale="92500" lnSpcReduction="10000"/>
          </a:bodyPr>
          <a:lstStyle/>
          <a:p>
            <a:pPr>
              <a:buSzPct val="75000"/>
              <a:buFont typeface="Wingdings" panose="05000000000000000000" pitchFamily="2" charset="2"/>
              <a:buChar char="Ø"/>
            </a:pPr>
            <a:r>
              <a:rPr lang="nl-NL" sz="1700"/>
              <a:t>  Egels zijn schattige en nuttige dieren, die prima in woonwijken kunnen leven. Daar dragen we graag aan bij.</a:t>
            </a:r>
          </a:p>
          <a:p>
            <a:pPr>
              <a:buSzPct val="75000"/>
              <a:buFont typeface="Wingdings" panose="05000000000000000000" pitchFamily="2" charset="2"/>
              <a:buChar char="Ø"/>
            </a:pPr>
            <a:endParaRPr lang="nl-NL" sz="1700"/>
          </a:p>
          <a:p>
            <a:pPr>
              <a:buSzPct val="75000"/>
              <a:buFont typeface="Wingdings" panose="05000000000000000000" pitchFamily="2" charset="2"/>
              <a:buChar char="Ø"/>
            </a:pPr>
            <a:r>
              <a:rPr lang="nl-NL" sz="1700"/>
              <a:t>  Er zijn in Nederland steeds minder egels, vooral veel verkeersdoden. Dat is jammer, onnodig en slecht voor de variatie in soorten (biodiversiteit). </a:t>
            </a:r>
          </a:p>
          <a:p>
            <a:pPr marL="0" indent="0">
              <a:buSzPct val="75000"/>
              <a:buNone/>
            </a:pPr>
            <a:r>
              <a:rPr lang="nl-NL" sz="1700"/>
              <a:t> </a:t>
            </a:r>
          </a:p>
          <a:p>
            <a:pPr>
              <a:buSzPct val="75000"/>
              <a:buFont typeface="Wingdings" panose="05000000000000000000" pitchFamily="2" charset="2"/>
              <a:buChar char="Ø"/>
            </a:pPr>
            <a:r>
              <a:rPr lang="nl-NL" sz="1700"/>
              <a:t> Egels zijn nuttig. In je tuin eten ze de overbodige larven, mieren, spinnen, wormen, rupsen en slakken op. </a:t>
            </a:r>
          </a:p>
          <a:p>
            <a:pPr>
              <a:buSzPct val="75000"/>
              <a:buFont typeface="Wingdings" panose="05000000000000000000" pitchFamily="2" charset="2"/>
              <a:buChar char="Ø"/>
            </a:pPr>
            <a:endParaRPr lang="nl-NL" sz="1700"/>
          </a:p>
          <a:p>
            <a:pPr>
              <a:buSzPct val="75000"/>
              <a:buFont typeface="Wingdings" panose="05000000000000000000" pitchFamily="2" charset="2"/>
              <a:buChar char="Ø"/>
            </a:pPr>
            <a:r>
              <a:rPr lang="nl-NL" sz="1700"/>
              <a:t> Als we zorgen voor de egels in de wijk, hoeven ze de drukke weg niet over te steken en is er meer kans op gezinsuitbreiding. </a:t>
            </a:r>
          </a:p>
          <a:p>
            <a:pPr>
              <a:buSzPct val="75000"/>
              <a:buFont typeface="Wingdings" panose="05000000000000000000" pitchFamily="2" charset="2"/>
              <a:buChar char="Ø"/>
            </a:pPr>
            <a:endParaRPr lang="nl-NL" sz="1700"/>
          </a:p>
          <a:p>
            <a:pPr>
              <a:buSzPct val="75000"/>
              <a:buFont typeface="Wingdings" panose="05000000000000000000" pitchFamily="2" charset="2"/>
              <a:buChar char="Ø"/>
            </a:pPr>
            <a:r>
              <a:rPr lang="nl-NL" sz="1700"/>
              <a:t>Wij mensen kunnen egels helpen met voedsel, beschutting, verplaatsing, veiligheid en verbinding.  </a:t>
            </a:r>
          </a:p>
          <a:p>
            <a:pPr marL="0" indent="0">
              <a:buNone/>
            </a:pPr>
            <a:endParaRPr lang="nl-NL" sz="1700"/>
          </a:p>
        </p:txBody>
      </p:sp>
      <p:pic>
        <p:nvPicPr>
          <p:cNvPr id="10242" name="Picture 2">
            <a:extLst>
              <a:ext uri="{FF2B5EF4-FFF2-40B4-BE49-F238E27FC236}">
                <a16:creationId xmlns:a16="http://schemas.microsoft.com/office/drawing/2014/main" id="{E12B7687-E7AD-AFAB-D32F-4E7C5023BB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6192" r="39693" b="2"/>
          <a:stretch>
            <a:fillRect/>
          </a:stretch>
        </p:blipFill>
        <p:spPr bwMode="auto">
          <a:xfrm>
            <a:off x="7435053" y="621268"/>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49178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B637E0-B0B0-7FC8-0F8C-D8721EDA61A4}"/>
              </a:ext>
            </a:extLst>
          </p:cNvPr>
          <p:cNvSpPr>
            <a:spLocks noGrp="1"/>
          </p:cNvSpPr>
          <p:nvPr>
            <p:ph type="title"/>
          </p:nvPr>
        </p:nvSpPr>
        <p:spPr/>
        <p:txBody>
          <a:bodyPr/>
          <a:lstStyle/>
          <a:p>
            <a:r>
              <a:rPr lang="nl-NL"/>
              <a:t>Het jaar van de egel</a:t>
            </a:r>
          </a:p>
        </p:txBody>
      </p:sp>
      <p:graphicFrame>
        <p:nvGraphicFramePr>
          <p:cNvPr id="4" name="Tijdelijke aanduiding voor inhoud 3">
            <a:extLst>
              <a:ext uri="{FF2B5EF4-FFF2-40B4-BE49-F238E27FC236}">
                <a16:creationId xmlns:a16="http://schemas.microsoft.com/office/drawing/2014/main" id="{AB19A458-6C94-200A-6E1D-DBAE7D9B6076}"/>
              </a:ext>
            </a:extLst>
          </p:cNvPr>
          <p:cNvGraphicFramePr>
            <a:graphicFrameLocks noGrp="1"/>
          </p:cNvGraphicFramePr>
          <p:nvPr>
            <p:ph idx="1"/>
            <p:extLst>
              <p:ext uri="{D42A27DB-BD31-4B8C-83A1-F6EECF244321}">
                <p14:modId xmlns:p14="http://schemas.microsoft.com/office/powerpoint/2010/main" val="432190777"/>
              </p:ext>
            </p:extLst>
          </p:nvPr>
        </p:nvGraphicFramePr>
        <p:xfrm>
          <a:off x="1848464" y="1907457"/>
          <a:ext cx="9542179" cy="42695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Graphic 5" descr="Zon silhouet">
            <a:extLst>
              <a:ext uri="{FF2B5EF4-FFF2-40B4-BE49-F238E27FC236}">
                <a16:creationId xmlns:a16="http://schemas.microsoft.com/office/drawing/2014/main" id="{8BD21C18-D8E1-8D43-0AD7-51FE6EE9772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90714" y="4092656"/>
            <a:ext cx="914400" cy="914400"/>
          </a:xfrm>
          <a:prstGeom prst="rect">
            <a:avLst/>
          </a:prstGeom>
        </p:spPr>
      </p:pic>
      <p:pic>
        <p:nvPicPr>
          <p:cNvPr id="10" name="Graphic 9" descr="Sneeuw silhouet">
            <a:extLst>
              <a:ext uri="{FF2B5EF4-FFF2-40B4-BE49-F238E27FC236}">
                <a16:creationId xmlns:a16="http://schemas.microsoft.com/office/drawing/2014/main" id="{6E1EFBBB-B928-467D-56BE-A8A5CDA32DE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10380" y="1781799"/>
            <a:ext cx="914400" cy="914400"/>
          </a:xfrm>
          <a:prstGeom prst="rect">
            <a:avLst/>
          </a:prstGeom>
        </p:spPr>
      </p:pic>
      <p:pic>
        <p:nvPicPr>
          <p:cNvPr id="12" name="Graphic 11" descr="Esdoornblad silhouet">
            <a:extLst>
              <a:ext uri="{FF2B5EF4-FFF2-40B4-BE49-F238E27FC236}">
                <a16:creationId xmlns:a16="http://schemas.microsoft.com/office/drawing/2014/main" id="{FCF4D4AC-B114-E7B4-5B43-36E2D6163FF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10380" y="5202259"/>
            <a:ext cx="914400" cy="914400"/>
          </a:xfrm>
          <a:prstGeom prst="rect">
            <a:avLst/>
          </a:prstGeom>
        </p:spPr>
      </p:pic>
      <p:pic>
        <p:nvPicPr>
          <p:cNvPr id="22" name="Graphic 21" descr="Plant silhouet">
            <a:extLst>
              <a:ext uri="{FF2B5EF4-FFF2-40B4-BE49-F238E27FC236}">
                <a16:creationId xmlns:a16="http://schemas.microsoft.com/office/drawing/2014/main" id="{B90FF90A-98C9-F4F6-0AE3-B56F585E043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24347" y="2891402"/>
            <a:ext cx="914400" cy="914400"/>
          </a:xfrm>
          <a:prstGeom prst="rect">
            <a:avLst/>
          </a:prstGeom>
        </p:spPr>
      </p:pic>
    </p:spTree>
    <p:extLst>
      <p:ext uri="{BB962C8B-B14F-4D97-AF65-F5344CB8AC3E}">
        <p14:creationId xmlns:p14="http://schemas.microsoft.com/office/powerpoint/2010/main" val="25236367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384523-61DE-D389-5DCD-F416B6E17DE5}"/>
              </a:ext>
            </a:extLst>
          </p:cNvPr>
          <p:cNvSpPr>
            <a:spLocks noGrp="1"/>
          </p:cNvSpPr>
          <p:nvPr>
            <p:ph type="title"/>
          </p:nvPr>
        </p:nvSpPr>
        <p:spPr>
          <a:xfrm>
            <a:off x="2231923" y="211835"/>
            <a:ext cx="9555110" cy="1325563"/>
          </a:xfrm>
        </p:spPr>
        <p:txBody>
          <a:bodyPr/>
          <a:lstStyle/>
          <a:p>
            <a:r>
              <a:rPr lang="nl-NL"/>
              <a:t>Ook egels in jouw tuin? 5 Tips! </a:t>
            </a:r>
          </a:p>
        </p:txBody>
      </p:sp>
      <p:sp>
        <p:nvSpPr>
          <p:cNvPr id="3" name="Tijdelijke aanduiding voor inhoud 2">
            <a:extLst>
              <a:ext uri="{FF2B5EF4-FFF2-40B4-BE49-F238E27FC236}">
                <a16:creationId xmlns:a16="http://schemas.microsoft.com/office/drawing/2014/main" id="{72C21CE3-BB6B-2F37-E64D-9C45E0AEADA3}"/>
              </a:ext>
            </a:extLst>
          </p:cNvPr>
          <p:cNvSpPr>
            <a:spLocks noGrp="1"/>
          </p:cNvSpPr>
          <p:nvPr>
            <p:ph idx="1"/>
          </p:nvPr>
        </p:nvSpPr>
        <p:spPr>
          <a:xfrm>
            <a:off x="1828800" y="1537398"/>
            <a:ext cx="9773265" cy="4709903"/>
          </a:xfrm>
        </p:spPr>
        <p:txBody>
          <a:bodyPr>
            <a:normAutofit fontScale="77500" lnSpcReduction="20000"/>
          </a:bodyPr>
          <a:lstStyle/>
          <a:p>
            <a:pPr marL="514350" indent="-514350">
              <a:buFont typeface="+mj-lt"/>
              <a:buAutoNum type="arabicPeriod"/>
            </a:pPr>
            <a:r>
              <a:rPr lang="nl-NL"/>
              <a:t>Zorg ervoor dat </a:t>
            </a:r>
            <a:r>
              <a:rPr lang="nl-NL" u="sng"/>
              <a:t>egels je tuin in kunnen </a:t>
            </a:r>
            <a:r>
              <a:rPr lang="nl-NL"/>
              <a:t>komen. Maak een gat in de heg of een kuiltje onder je schutting. Let op met gaas waarin ze vast kunnen komen. </a:t>
            </a:r>
          </a:p>
          <a:p>
            <a:pPr marL="514350" indent="-514350">
              <a:buFont typeface="+mj-lt"/>
              <a:buAutoNum type="arabicPeriod"/>
            </a:pPr>
            <a:endParaRPr lang="nl-NL"/>
          </a:p>
          <a:p>
            <a:pPr marL="514350" indent="-514350">
              <a:buFont typeface="+mj-lt"/>
              <a:buAutoNum type="arabicPeriod"/>
            </a:pPr>
            <a:r>
              <a:rPr lang="nl-NL" u="sng"/>
              <a:t>Zorg voor wat rommelhoekjes met bladeren </a:t>
            </a:r>
            <a:r>
              <a:rPr lang="nl-NL"/>
              <a:t>die je het hele jaar door laat liggen. Daar vinden ze insecten en kunnen ze slapen.</a:t>
            </a:r>
          </a:p>
          <a:p>
            <a:pPr marL="514350" indent="-514350">
              <a:buFont typeface="+mj-lt"/>
              <a:buAutoNum type="arabicPeriod"/>
            </a:pPr>
            <a:endParaRPr lang="nl-NL"/>
          </a:p>
          <a:p>
            <a:pPr marL="514350" indent="-514350">
              <a:buFont typeface="+mj-lt"/>
              <a:buAutoNum type="arabicPeriod"/>
            </a:pPr>
            <a:r>
              <a:rPr lang="nl-NL"/>
              <a:t>Zet </a:t>
            </a:r>
            <a:r>
              <a:rPr lang="nl-NL" u="sng"/>
              <a:t>kattenbrokjes en water </a:t>
            </a:r>
            <a:r>
              <a:rPr lang="nl-NL"/>
              <a:t>klaar. Of maak een voederhuisje. </a:t>
            </a:r>
          </a:p>
          <a:p>
            <a:pPr marL="514350" indent="-514350">
              <a:buFont typeface="+mj-lt"/>
              <a:buAutoNum type="arabicPeriod"/>
            </a:pPr>
            <a:endParaRPr lang="nl-NL"/>
          </a:p>
          <a:p>
            <a:pPr marL="514350" indent="-514350">
              <a:buFont typeface="+mj-lt"/>
              <a:buAutoNum type="arabicPeriod"/>
            </a:pPr>
            <a:r>
              <a:rPr lang="nl-NL"/>
              <a:t>Zorg voor een </a:t>
            </a:r>
            <a:r>
              <a:rPr lang="nl-NL" u="sng"/>
              <a:t>schoon en droog egelhuisje </a:t>
            </a:r>
            <a:r>
              <a:rPr lang="nl-NL"/>
              <a:t>op een beschutte plek. </a:t>
            </a:r>
          </a:p>
          <a:p>
            <a:pPr marL="514350" indent="-514350">
              <a:buFont typeface="+mj-lt"/>
              <a:buAutoNum type="arabicPeriod"/>
            </a:pPr>
            <a:endParaRPr lang="nl-NL"/>
          </a:p>
          <a:p>
            <a:pPr marL="514350" indent="-514350">
              <a:buFont typeface="+mj-lt"/>
              <a:buAutoNum type="arabicPeriod"/>
            </a:pPr>
            <a:r>
              <a:rPr lang="nl-NL"/>
              <a:t>Heb je een vijver of ingegraven trampoline? Zorg dat egels er weer (onder)uit kunnen klimmen, </a:t>
            </a:r>
            <a:r>
              <a:rPr lang="nl-NL" err="1"/>
              <a:t>bijvoorbeld</a:t>
            </a:r>
            <a:r>
              <a:rPr lang="nl-NL"/>
              <a:t> via een plankje. </a:t>
            </a:r>
          </a:p>
          <a:p>
            <a:pPr marL="514350" indent="-514350">
              <a:buFont typeface="+mj-lt"/>
              <a:buAutoNum type="arabicPeriod"/>
            </a:pPr>
            <a:endParaRPr lang="nl-NL"/>
          </a:p>
          <a:p>
            <a:pPr marL="0" indent="0">
              <a:buNone/>
            </a:pPr>
            <a:r>
              <a:rPr lang="nl-NL"/>
              <a:t>	</a:t>
            </a:r>
          </a:p>
          <a:p>
            <a:pPr marL="514350" indent="-514350">
              <a:buFont typeface="+mj-lt"/>
              <a:buAutoNum type="arabicPeriod"/>
            </a:pPr>
            <a:endParaRPr lang="nl-NL"/>
          </a:p>
          <a:p>
            <a:pPr marL="514350" indent="-514350">
              <a:buFont typeface="+mj-lt"/>
              <a:buAutoNum type="arabicPeriod"/>
            </a:pPr>
            <a:endParaRPr lang="nl-NL"/>
          </a:p>
        </p:txBody>
      </p:sp>
      <p:pic>
        <p:nvPicPr>
          <p:cNvPr id="5" name="Graphic 4" descr="Gevaar met effen opvulling">
            <a:extLst>
              <a:ext uri="{FF2B5EF4-FFF2-40B4-BE49-F238E27FC236}">
                <a16:creationId xmlns:a16="http://schemas.microsoft.com/office/drawing/2014/main" id="{6D800E4C-7DEA-912E-44D0-4909EF75105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38345" y="5915362"/>
            <a:ext cx="914400" cy="914400"/>
          </a:xfrm>
          <a:prstGeom prst="rect">
            <a:avLst/>
          </a:prstGeom>
        </p:spPr>
      </p:pic>
      <p:pic>
        <p:nvPicPr>
          <p:cNvPr id="7" name="Graphic 6" descr="Kom silhouet">
            <a:extLst>
              <a:ext uri="{FF2B5EF4-FFF2-40B4-BE49-F238E27FC236}">
                <a16:creationId xmlns:a16="http://schemas.microsoft.com/office/drawing/2014/main" id="{259CC09F-6287-078F-55DC-44668EC05AD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25504" y="3163219"/>
            <a:ext cx="666135" cy="666135"/>
          </a:xfrm>
          <a:prstGeom prst="rect">
            <a:avLst/>
          </a:prstGeom>
        </p:spPr>
      </p:pic>
      <p:pic>
        <p:nvPicPr>
          <p:cNvPr id="9" name="Graphic 8" descr="Home1 silhouet">
            <a:extLst>
              <a:ext uri="{FF2B5EF4-FFF2-40B4-BE49-F238E27FC236}">
                <a16:creationId xmlns:a16="http://schemas.microsoft.com/office/drawing/2014/main" id="{D0C4BE0C-AD22-FB17-0F91-506C9D9F8E8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26329" y="3965566"/>
            <a:ext cx="677946" cy="677946"/>
          </a:xfrm>
          <a:prstGeom prst="rect">
            <a:avLst/>
          </a:prstGeom>
        </p:spPr>
      </p:pic>
      <p:pic>
        <p:nvPicPr>
          <p:cNvPr id="11" name="Graphic 10" descr="Esdoornblad silhouet">
            <a:extLst>
              <a:ext uri="{FF2B5EF4-FFF2-40B4-BE49-F238E27FC236}">
                <a16:creationId xmlns:a16="http://schemas.microsoft.com/office/drawing/2014/main" id="{55EECAE1-88B3-0416-6462-842ED1C3FEF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83535" y="2268529"/>
            <a:ext cx="750075" cy="750075"/>
          </a:xfrm>
          <a:prstGeom prst="rect">
            <a:avLst/>
          </a:prstGeom>
        </p:spPr>
      </p:pic>
      <p:pic>
        <p:nvPicPr>
          <p:cNvPr id="15" name="Graphic 14" descr="Hek silhouet">
            <a:extLst>
              <a:ext uri="{FF2B5EF4-FFF2-40B4-BE49-F238E27FC236}">
                <a16:creationId xmlns:a16="http://schemas.microsoft.com/office/drawing/2014/main" id="{3F454E6D-95A2-5953-5939-C23DAA23FD5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62557" y="1286244"/>
            <a:ext cx="792032" cy="792032"/>
          </a:xfrm>
          <a:prstGeom prst="rect">
            <a:avLst/>
          </a:prstGeom>
        </p:spPr>
      </p:pic>
      <p:pic>
        <p:nvPicPr>
          <p:cNvPr id="17" name="Graphic 16" descr="Trap omhoog met effen opvulling">
            <a:extLst>
              <a:ext uri="{FF2B5EF4-FFF2-40B4-BE49-F238E27FC236}">
                <a16:creationId xmlns:a16="http://schemas.microsoft.com/office/drawing/2014/main" id="{009EAB5A-C0D0-2FFF-2E61-2BEBE0EC0FC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04514" y="4776316"/>
            <a:ext cx="750075" cy="750075"/>
          </a:xfrm>
          <a:prstGeom prst="rect">
            <a:avLst/>
          </a:prstGeom>
        </p:spPr>
      </p:pic>
      <p:sp>
        <p:nvSpPr>
          <p:cNvPr id="18" name="Tekstvak 17">
            <a:extLst>
              <a:ext uri="{FF2B5EF4-FFF2-40B4-BE49-F238E27FC236}">
                <a16:creationId xmlns:a16="http://schemas.microsoft.com/office/drawing/2014/main" id="{B09E97B1-90CD-CB2A-D5E1-57816EADC12D}"/>
              </a:ext>
            </a:extLst>
          </p:cNvPr>
          <p:cNvSpPr txBox="1"/>
          <p:nvPr/>
        </p:nvSpPr>
        <p:spPr>
          <a:xfrm>
            <a:off x="2952746" y="6049397"/>
            <a:ext cx="5404674" cy="646331"/>
          </a:xfrm>
          <a:prstGeom prst="rect">
            <a:avLst/>
          </a:prstGeom>
          <a:solidFill>
            <a:schemeClr val="accent2">
              <a:lumMod val="40000"/>
              <a:lumOff val="60000"/>
            </a:schemeClr>
          </a:solidFill>
        </p:spPr>
        <p:txBody>
          <a:bodyPr wrap="square" rtlCol="0">
            <a:spAutoFit/>
          </a:bodyPr>
          <a:lstStyle/>
          <a:p>
            <a:pPr marL="0" indent="0">
              <a:buNone/>
            </a:pPr>
            <a:r>
              <a:rPr lang="nl-NL"/>
              <a:t>Gebruik nooit </a:t>
            </a:r>
            <a:r>
              <a:rPr lang="nl-NL" err="1"/>
              <a:t>slakkengif</a:t>
            </a:r>
            <a:r>
              <a:rPr lang="nl-NL"/>
              <a:t> of mierenkorrels in je tuin. </a:t>
            </a:r>
          </a:p>
          <a:p>
            <a:pPr marL="0" indent="0">
              <a:buNone/>
            </a:pPr>
            <a:r>
              <a:rPr lang="nl-NL"/>
              <a:t>Ook van biologisch afbreekbaar gif gaan egels dood.  </a:t>
            </a:r>
          </a:p>
        </p:txBody>
      </p:sp>
    </p:spTree>
    <p:extLst>
      <p:ext uri="{BB962C8B-B14F-4D97-AF65-F5344CB8AC3E}">
        <p14:creationId xmlns:p14="http://schemas.microsoft.com/office/powerpoint/2010/main" val="26142513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2EE970-E4A4-24DF-A321-CA18E19E0355}"/>
            </a:ext>
          </a:extLst>
        </p:cNvPr>
        <p:cNvGrpSpPr/>
        <p:nvPr/>
      </p:nvGrpSpPr>
      <p:grpSpPr>
        <a:xfrm>
          <a:off x="0" y="0"/>
          <a:ext cx="0" cy="0"/>
          <a:chOff x="0" y="0"/>
          <a:chExt cx="0" cy="0"/>
        </a:xfrm>
      </p:grpSpPr>
      <p:sp>
        <p:nvSpPr>
          <p:cNvPr id="2" name="Tekstvak 1">
            <a:extLst>
              <a:ext uri="{FF2B5EF4-FFF2-40B4-BE49-F238E27FC236}">
                <a16:creationId xmlns:a16="http://schemas.microsoft.com/office/drawing/2014/main" id="{0712B6DD-10BC-F01B-F713-D2602E96DA2E}"/>
              </a:ext>
            </a:extLst>
          </p:cNvPr>
          <p:cNvSpPr txBox="1"/>
          <p:nvPr/>
        </p:nvSpPr>
        <p:spPr>
          <a:xfrm>
            <a:off x="554611" y="801279"/>
            <a:ext cx="10851824" cy="190821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3200" b="0" i="0" u="none" strike="noStrike" kern="1200" cap="none" spc="0" baseline="0">
                <a:solidFill>
                  <a:srgbClr val="000000"/>
                </a:solidFill>
                <a:uFillTx/>
                <a:latin typeface="Calibri"/>
              </a:rPr>
              <a:t>Zie ook onze website</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3200" b="0" i="0" u="none" strike="noStrike" kern="1200" cap="none" spc="0" baseline="0">
                <a:solidFill>
                  <a:srgbClr val="000000"/>
                </a:solidFill>
                <a:uFillTx/>
                <a:latin typeface="Calibri"/>
              </a:rPr>
              <a:t>https://groenkortenoord.nl/egelwoonslaapvoederhuis-bouwen/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800" b="0" i="0" u="none" strike="noStrike" kern="1200" cap="none" spc="0" baseline="0">
                <a:solidFill>
                  <a:srgbClr val="000000"/>
                </a:solidFill>
                <a:uFillTx/>
                <a:latin typeface="Calibri"/>
              </a:rPr>
              <a:t>  </a:t>
            </a:r>
            <a:r>
              <a:rPr lang="nl-NL" sz="1800" b="0" i="0" u="none" strike="noStrike" kern="1200" cap="none" spc="0" baseline="0">
                <a:solidFill>
                  <a:srgbClr val="000000"/>
                </a:solidFill>
                <a:uFillTx/>
                <a:latin typeface="Calibri"/>
                <a:hlinkClick r:id="rId2">
                  <a:extLst>
                    <a:ext uri="{A12FA001-AC4F-418D-AE19-62706E023703}">
                      <ahyp:hlinkClr xmlns:ahyp="http://schemas.microsoft.com/office/drawing/2018/hyperlinkcolor" val="tx"/>
                    </a:ext>
                  </a:extLst>
                </a:hlinkClick>
              </a:rPr>
              <a:t>Egelwoonslaapvoederhuis bouwen – GroenKortenoord</a:t>
            </a:r>
            <a:endParaRPr lang="nl-NL"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000000"/>
              </a:solidFill>
              <a:uFillTx/>
              <a:latin typeface="Calibri"/>
            </a:endParaRPr>
          </a:p>
        </p:txBody>
      </p:sp>
      <p:pic>
        <p:nvPicPr>
          <p:cNvPr id="3" name="Picture 2" descr="GroenKortenoord">
            <a:extLst>
              <a:ext uri="{FF2B5EF4-FFF2-40B4-BE49-F238E27FC236}">
                <a16:creationId xmlns:a16="http://schemas.microsoft.com/office/drawing/2014/main" id="{0C536D92-FD15-231E-1F3D-866317E8822C}"/>
              </a:ext>
            </a:extLst>
          </p:cNvPr>
          <p:cNvPicPr>
            <a:picLocks noChangeAspect="1"/>
          </p:cNvPicPr>
          <p:nvPr/>
        </p:nvPicPr>
        <p:blipFill>
          <a:blip r:embed="rId3"/>
          <a:srcRect/>
          <a:stretch>
            <a:fillRect/>
          </a:stretch>
        </p:blipFill>
        <p:spPr>
          <a:xfrm>
            <a:off x="9709528" y="4149199"/>
            <a:ext cx="2097459" cy="2332314"/>
          </a:xfrm>
          <a:prstGeom prst="rect">
            <a:avLst/>
          </a:prstGeom>
          <a:noFill/>
          <a:ln cap="flat">
            <a:noFill/>
          </a:ln>
        </p:spPr>
      </p:pic>
      <p:sp>
        <p:nvSpPr>
          <p:cNvPr id="4" name="Tekstvak 3">
            <a:extLst>
              <a:ext uri="{FF2B5EF4-FFF2-40B4-BE49-F238E27FC236}">
                <a16:creationId xmlns:a16="http://schemas.microsoft.com/office/drawing/2014/main" id="{0B1633EE-157A-9CAA-4A17-6002FEDF37CB}"/>
              </a:ext>
            </a:extLst>
          </p:cNvPr>
          <p:cNvSpPr txBox="1"/>
          <p:nvPr/>
        </p:nvSpPr>
        <p:spPr>
          <a:xfrm>
            <a:off x="394353" y="2169752"/>
            <a:ext cx="10105537" cy="120033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3600" b="0" i="0" u="none" strike="noStrike" kern="1200" cap="none" spc="0" baseline="0">
                <a:solidFill>
                  <a:srgbClr val="000000"/>
                </a:solidFill>
                <a:uFillTx/>
                <a:latin typeface="Calibri"/>
              </a:rPr>
              <a:t>Dit najaar 2025 weer knutselavond organiseren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000000"/>
              </a:solidFill>
              <a:uFillTx/>
              <a:latin typeface="Calibri"/>
            </a:endParaRPr>
          </a:p>
        </p:txBody>
      </p:sp>
      <p:pic>
        <p:nvPicPr>
          <p:cNvPr id="5" name="Afbeelding 5">
            <a:extLst>
              <a:ext uri="{FF2B5EF4-FFF2-40B4-BE49-F238E27FC236}">
                <a16:creationId xmlns:a16="http://schemas.microsoft.com/office/drawing/2014/main" id="{4C42CC2A-B0AB-95DB-ECE2-952AAD4A7728}"/>
              </a:ext>
            </a:extLst>
          </p:cNvPr>
          <p:cNvPicPr>
            <a:picLocks noChangeAspect="1"/>
          </p:cNvPicPr>
          <p:nvPr/>
        </p:nvPicPr>
        <p:blipFill>
          <a:blip r:embed="rId4"/>
          <a:stretch>
            <a:fillRect/>
          </a:stretch>
        </p:blipFill>
        <p:spPr>
          <a:xfrm>
            <a:off x="575550" y="3370085"/>
            <a:ext cx="2290197" cy="3053593"/>
          </a:xfrm>
          <a:prstGeom prst="rect">
            <a:avLst/>
          </a:prstGeom>
          <a:noFill/>
          <a:ln cap="flat">
            <a:noFill/>
          </a:ln>
        </p:spPr>
      </p:pic>
      <p:sp>
        <p:nvSpPr>
          <p:cNvPr id="6" name="AutoShape 6">
            <a:extLst>
              <a:ext uri="{FF2B5EF4-FFF2-40B4-BE49-F238E27FC236}">
                <a16:creationId xmlns:a16="http://schemas.microsoft.com/office/drawing/2014/main" id="{381B220D-01FB-7B4E-E7A8-70C97F86EFAC}"/>
              </a:ext>
            </a:extLst>
          </p:cNvPr>
          <p:cNvSpPr/>
          <p:nvPr/>
        </p:nvSpPr>
        <p:spPr>
          <a:xfrm>
            <a:off x="3670959" y="3276596"/>
            <a:ext cx="3204917" cy="3204917"/>
          </a:xfrm>
          <a:prstGeom prst="rect">
            <a:avLst/>
          </a:pr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000000"/>
              </a:solidFill>
              <a:uFillTx/>
              <a:latin typeface="Calibri"/>
            </a:endParaRPr>
          </a:p>
        </p:txBody>
      </p:sp>
      <p:pic>
        <p:nvPicPr>
          <p:cNvPr id="7" name="Afbeelding 10">
            <a:extLst>
              <a:ext uri="{FF2B5EF4-FFF2-40B4-BE49-F238E27FC236}">
                <a16:creationId xmlns:a16="http://schemas.microsoft.com/office/drawing/2014/main" id="{06450EC0-F32A-567D-D6EC-46C286B74883}"/>
              </a:ext>
            </a:extLst>
          </p:cNvPr>
          <p:cNvPicPr>
            <a:picLocks noChangeAspect="1"/>
          </p:cNvPicPr>
          <p:nvPr/>
        </p:nvPicPr>
        <p:blipFill>
          <a:blip r:embed="rId5"/>
          <a:stretch>
            <a:fillRect/>
          </a:stretch>
        </p:blipFill>
        <p:spPr>
          <a:xfrm>
            <a:off x="3545924" y="3152567"/>
            <a:ext cx="4683675" cy="3512759"/>
          </a:xfrm>
          <a:prstGeom prst="rect">
            <a:avLst/>
          </a:prstGeom>
          <a:noFill/>
          <a:ln cap="flat">
            <a:noFill/>
          </a:ln>
        </p:spPr>
      </p:pic>
    </p:spTree>
    <p:extLst>
      <p:ext uri="{BB962C8B-B14F-4D97-AF65-F5344CB8AC3E}">
        <p14:creationId xmlns:p14="http://schemas.microsoft.com/office/powerpoint/2010/main" val="4609592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45" name="Rectangle 5144">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F012C147-935F-CC59-B714-74D75C3EF191}"/>
              </a:ext>
            </a:extLst>
          </p:cNvPr>
          <p:cNvSpPr>
            <a:spLocks noGrp="1"/>
          </p:cNvSpPr>
          <p:nvPr>
            <p:ph type="title"/>
          </p:nvPr>
        </p:nvSpPr>
        <p:spPr>
          <a:xfrm>
            <a:off x="572493" y="238539"/>
            <a:ext cx="11018520" cy="1434415"/>
          </a:xfrm>
        </p:spPr>
        <p:txBody>
          <a:bodyPr anchor="b">
            <a:normAutofit/>
          </a:bodyPr>
          <a:lstStyle/>
          <a:p>
            <a:r>
              <a:rPr lang="nl-NL" sz="5400"/>
              <a:t>Wanneer in actie komen?</a:t>
            </a:r>
          </a:p>
        </p:txBody>
      </p:sp>
      <p:sp>
        <p:nvSpPr>
          <p:cNvPr id="514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jdelijke aanduiding voor inhoud 2">
            <a:extLst>
              <a:ext uri="{FF2B5EF4-FFF2-40B4-BE49-F238E27FC236}">
                <a16:creationId xmlns:a16="http://schemas.microsoft.com/office/drawing/2014/main" id="{2E4606D2-93D9-CD31-4A6B-60C7986E8FC7}"/>
              </a:ext>
            </a:extLst>
          </p:cNvPr>
          <p:cNvSpPr>
            <a:spLocks noGrp="1"/>
          </p:cNvSpPr>
          <p:nvPr>
            <p:ph idx="1"/>
          </p:nvPr>
        </p:nvSpPr>
        <p:spPr>
          <a:xfrm>
            <a:off x="572493" y="2071316"/>
            <a:ext cx="6713552" cy="4119172"/>
          </a:xfrm>
        </p:spPr>
        <p:txBody>
          <a:bodyPr anchor="t">
            <a:normAutofit/>
          </a:bodyPr>
          <a:lstStyle/>
          <a:p>
            <a:r>
              <a:rPr lang="nl-NL" sz="2000"/>
              <a:t>Zie je ‘s avonds een egel rondscharrelen in je tuin? Prima, laat maar met rust. </a:t>
            </a:r>
          </a:p>
          <a:p>
            <a:r>
              <a:rPr lang="nl-NL" sz="2000"/>
              <a:t>Egels horen overdag te slapen. Loopt er overdag een egel rond of ligt de egel lang stil? Dan is er wat mis. Zeker met veel hitte en zon. Of als het een jonkie is. </a:t>
            </a:r>
          </a:p>
          <a:p>
            <a:r>
              <a:rPr lang="nl-NL" sz="2000"/>
              <a:t>Als het kan: neem de egel mee naar huis, naar binnen. Leg de egel met een handdoek en kranten in een hoge doos, uit de zon. </a:t>
            </a:r>
          </a:p>
          <a:p>
            <a:r>
              <a:rPr lang="nl-NL" sz="2000"/>
              <a:t>Zet er een schaaltje water en wat harde kattenbrokjes bij.  </a:t>
            </a:r>
          </a:p>
          <a:p>
            <a:r>
              <a:rPr lang="nl-NL" sz="2000"/>
              <a:t>Bel de Egelbescherming, de Dierenambulance, de Egelopvang. </a:t>
            </a:r>
          </a:p>
          <a:p>
            <a:r>
              <a:rPr lang="nl-NL" sz="2000"/>
              <a:t>Twijfel je? Je mag ook de Egelgroep raadplegen. </a:t>
            </a:r>
          </a:p>
        </p:txBody>
      </p:sp>
      <p:pic>
        <p:nvPicPr>
          <p:cNvPr id="5122" name="Picture 2">
            <a:extLst>
              <a:ext uri="{FF2B5EF4-FFF2-40B4-BE49-F238E27FC236}">
                <a16:creationId xmlns:a16="http://schemas.microsoft.com/office/drawing/2014/main" id="{9E97BDFD-4933-DCA6-AFB8-40CFEBFAAF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731" r="21053" b="2"/>
          <a:stretch>
            <a:fillRect/>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65394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89" name="Rectangle 3088">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1AD1FE5-3042-F7B5-9F40-782BB04B9F0A}"/>
              </a:ext>
            </a:extLst>
          </p:cNvPr>
          <p:cNvSpPr>
            <a:spLocks noGrp="1"/>
          </p:cNvSpPr>
          <p:nvPr>
            <p:ph type="title"/>
          </p:nvPr>
        </p:nvSpPr>
        <p:spPr>
          <a:xfrm>
            <a:off x="640080" y="329184"/>
            <a:ext cx="8041696" cy="1783080"/>
          </a:xfrm>
        </p:spPr>
        <p:txBody>
          <a:bodyPr anchor="b">
            <a:normAutofit/>
          </a:bodyPr>
          <a:lstStyle/>
          <a:p>
            <a:r>
              <a:rPr lang="nl-NL" sz="5400"/>
              <a:t>Meer weten of meedoen? </a:t>
            </a:r>
          </a:p>
        </p:txBody>
      </p:sp>
      <p:sp>
        <p:nvSpPr>
          <p:cNvPr id="3091"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jdelijke aanduiding voor inhoud 2">
            <a:extLst>
              <a:ext uri="{FF2B5EF4-FFF2-40B4-BE49-F238E27FC236}">
                <a16:creationId xmlns:a16="http://schemas.microsoft.com/office/drawing/2014/main" id="{78459756-90D7-4679-ED17-63FC94C69370}"/>
              </a:ext>
            </a:extLst>
          </p:cNvPr>
          <p:cNvSpPr>
            <a:spLocks noGrp="1"/>
          </p:cNvSpPr>
          <p:nvPr>
            <p:ph idx="1"/>
          </p:nvPr>
        </p:nvSpPr>
        <p:spPr>
          <a:xfrm>
            <a:off x="640080" y="2706624"/>
            <a:ext cx="6894576" cy="3483864"/>
          </a:xfrm>
        </p:spPr>
        <p:txBody>
          <a:bodyPr>
            <a:normAutofit lnSpcReduction="10000"/>
          </a:bodyPr>
          <a:lstStyle/>
          <a:p>
            <a:r>
              <a:rPr lang="nl-NL" sz="2000"/>
              <a:t>Kom ook bij de </a:t>
            </a:r>
            <a:r>
              <a:rPr lang="nl-NL" sz="2000" err="1"/>
              <a:t>Kortenoord</a:t>
            </a:r>
            <a:r>
              <a:rPr lang="nl-NL" sz="2000"/>
              <a:t> Egelgroep via </a:t>
            </a:r>
            <a:r>
              <a:rPr lang="nl-NL" sz="2000" err="1"/>
              <a:t>Signal</a:t>
            </a:r>
            <a:r>
              <a:rPr lang="nl-NL" sz="2000"/>
              <a:t>. Iedereen welkom, ook als je (nog) geen egel in je tuin hebt </a:t>
            </a:r>
            <a:r>
              <a:rPr lang="nl-NL" sz="2000">
                <a:sym typeface="Wingdings" panose="05000000000000000000" pitchFamily="2" charset="2"/>
              </a:rPr>
              <a:t></a:t>
            </a:r>
            <a:endParaRPr lang="nl-NL" sz="2000"/>
          </a:p>
          <a:p>
            <a:endParaRPr lang="nl-NL" sz="2000"/>
          </a:p>
          <a:p>
            <a:r>
              <a:rPr lang="nl-NL" sz="2000"/>
              <a:t>Egelbescherming. Word lid, help de Egeltaxi, vind informatie of doneer. </a:t>
            </a:r>
          </a:p>
          <a:p>
            <a:endParaRPr lang="nl-NL" sz="2000"/>
          </a:p>
          <a:p>
            <a:r>
              <a:rPr lang="nl-NL" sz="2000"/>
              <a:t>Zoogdiervereniging – organiseert bijvoorbeeld de Egeltelling in september.</a:t>
            </a:r>
          </a:p>
          <a:p>
            <a:endParaRPr lang="nl-NL" sz="2000"/>
          </a:p>
          <a:p>
            <a:r>
              <a:rPr lang="nl-NL" sz="2000"/>
              <a:t>Natuurmonumenten. </a:t>
            </a:r>
          </a:p>
        </p:txBody>
      </p:sp>
      <p:pic>
        <p:nvPicPr>
          <p:cNvPr id="3074" name="Picture 2" descr="Partner &amp; Kooperationen | Ornithologie &amp; Naturschutz">
            <a:extLst>
              <a:ext uri="{FF2B5EF4-FFF2-40B4-BE49-F238E27FC236}">
                <a16:creationId xmlns:a16="http://schemas.microsoft.com/office/drawing/2014/main" id="{B1D68BC3-D073-CFEF-46AF-C1D13D63EE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3797" b="2"/>
          <a:stretch>
            <a:fillRect/>
          </a:stretch>
        </p:blipFill>
        <p:spPr bwMode="auto">
          <a:xfrm>
            <a:off x="8221048" y="329183"/>
            <a:ext cx="3299800" cy="342996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Natuurmonumenten Logo">
            <a:extLst>
              <a:ext uri="{FF2B5EF4-FFF2-40B4-BE49-F238E27FC236}">
                <a16:creationId xmlns:a16="http://schemas.microsoft.com/office/drawing/2014/main" id="{7C934052-A9DE-20C5-243C-44FA0E7BBAA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208449" y="5627415"/>
            <a:ext cx="3647864" cy="756932"/>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Zoogdiervereniging - Bloei! in [Arnhem]">
            <a:extLst>
              <a:ext uri="{FF2B5EF4-FFF2-40B4-BE49-F238E27FC236}">
                <a16:creationId xmlns:a16="http://schemas.microsoft.com/office/drawing/2014/main" id="{AA3E7D77-1992-B620-971B-0A90B11769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00104" y="3759152"/>
            <a:ext cx="1836531" cy="1259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120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299" name="Rectangle 12294">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0E4B86C-4258-6D23-01FC-ED27F8A60DE1}"/>
              </a:ext>
            </a:extLst>
          </p:cNvPr>
          <p:cNvSpPr>
            <a:spLocks noGrp="1"/>
          </p:cNvSpPr>
          <p:nvPr>
            <p:ph type="title"/>
          </p:nvPr>
        </p:nvSpPr>
        <p:spPr>
          <a:xfrm>
            <a:off x="572493" y="238539"/>
            <a:ext cx="11018520" cy="1434415"/>
          </a:xfrm>
        </p:spPr>
        <p:txBody>
          <a:bodyPr anchor="b">
            <a:normAutofit/>
          </a:bodyPr>
          <a:lstStyle/>
          <a:p>
            <a:r>
              <a:rPr lang="nl-NL" sz="5400"/>
              <a:t>Bedankt voor jullie aandacht!</a:t>
            </a:r>
          </a:p>
        </p:txBody>
      </p:sp>
      <p:sp>
        <p:nvSpPr>
          <p:cNvPr id="12300"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90" name="Picture 2" descr="Wat Eten Egels in je Tuin? 🔥 - Fuzz Mag">
            <a:extLst>
              <a:ext uri="{FF2B5EF4-FFF2-40B4-BE49-F238E27FC236}">
                <a16:creationId xmlns:a16="http://schemas.microsoft.com/office/drawing/2014/main" id="{9C255E4E-9CFB-A88C-9CB5-E039271BA3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562" r="33222" b="2"/>
          <a:stretch>
            <a:fillRect/>
          </a:stretch>
        </p:blipFill>
        <p:spPr bwMode="auto">
          <a:xfrm>
            <a:off x="3959064" y="2203782"/>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72849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74EF67F7-E6DC-73EE-8DE0-7608BC3955D8}"/>
              </a:ext>
            </a:extLst>
          </p:cNvPr>
          <p:cNvSpPr>
            <a:spLocks noGrp="1"/>
          </p:cNvSpPr>
          <p:nvPr>
            <p:ph type="title"/>
          </p:nvPr>
        </p:nvSpPr>
        <p:spPr>
          <a:xfrm>
            <a:off x="640080" y="325369"/>
            <a:ext cx="4368602" cy="1956841"/>
          </a:xfrm>
        </p:spPr>
        <p:txBody>
          <a:bodyPr anchor="b">
            <a:normAutofit/>
          </a:bodyPr>
          <a:lstStyle/>
          <a:p>
            <a:r>
              <a:rPr lang="nl-NL" sz="4600"/>
              <a:t>Zijn er al egels in Kortenoord?	</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jdelijke aanduiding voor inhoud 2">
            <a:extLst>
              <a:ext uri="{FF2B5EF4-FFF2-40B4-BE49-F238E27FC236}">
                <a16:creationId xmlns:a16="http://schemas.microsoft.com/office/drawing/2014/main" id="{C73B26A1-0697-7917-A8D5-AC4B6BE94A46}"/>
              </a:ext>
            </a:extLst>
          </p:cNvPr>
          <p:cNvSpPr>
            <a:spLocks noGrp="1"/>
          </p:cNvSpPr>
          <p:nvPr>
            <p:ph idx="1"/>
          </p:nvPr>
        </p:nvSpPr>
        <p:spPr>
          <a:xfrm>
            <a:off x="640080" y="2872899"/>
            <a:ext cx="4243589" cy="3320668"/>
          </a:xfrm>
        </p:spPr>
        <p:txBody>
          <a:bodyPr>
            <a:normAutofit/>
          </a:bodyPr>
          <a:lstStyle/>
          <a:p>
            <a:r>
              <a:rPr lang="nl-NL" sz="1900"/>
              <a:t>Zeker! Je ziet ze niet altijd. Waar kan je op letten?</a:t>
            </a:r>
          </a:p>
          <a:p>
            <a:r>
              <a:rPr lang="nl-NL" sz="1900"/>
              <a:t>Egelpoepjes: kleine zwarte drolletjes, verspreid door je tuin of op je tegels.</a:t>
            </a:r>
          </a:p>
          <a:p>
            <a:r>
              <a:rPr lang="nl-NL" sz="1900"/>
              <a:t>Soms maken ze een paadje in hoger gras. Ze nemen vaak dezelfde route. </a:t>
            </a:r>
          </a:p>
          <a:p>
            <a:r>
              <a:rPr lang="nl-NL" sz="1900"/>
              <a:t>Spiek met een wildcamera rond 22 a 23 uur. Maar soms komen ze eerder!</a:t>
            </a:r>
          </a:p>
          <a:p>
            <a:pPr marL="0" indent="0">
              <a:buNone/>
            </a:pPr>
            <a:endParaRPr lang="nl-NL" sz="1900"/>
          </a:p>
          <a:p>
            <a:endParaRPr lang="nl-NL" sz="1900"/>
          </a:p>
        </p:txBody>
      </p:sp>
      <p:pic>
        <p:nvPicPr>
          <p:cNvPr id="5" name="Afbeelding 4" descr="Afbeelding met zoogdier, grond, muis, buitenshuis&#10;&#10;Door AI gegenereerde inhoud is mogelijk onjuist.">
            <a:extLst>
              <a:ext uri="{FF2B5EF4-FFF2-40B4-BE49-F238E27FC236}">
                <a16:creationId xmlns:a16="http://schemas.microsoft.com/office/drawing/2014/main" id="{BBBBE79A-6B66-C1E7-582C-C61BCCCCFFD1}"/>
              </a:ext>
            </a:extLst>
          </p:cNvPr>
          <p:cNvPicPr>
            <a:picLocks noChangeAspect="1"/>
          </p:cNvPicPr>
          <p:nvPr/>
        </p:nvPicPr>
        <p:blipFill>
          <a:blip r:embed="rId2">
            <a:extLst>
              <a:ext uri="{28A0092B-C50C-407E-A947-70E740481C1C}">
                <a14:useLocalDpi xmlns:a14="http://schemas.microsoft.com/office/drawing/2010/main" val="0"/>
              </a:ext>
            </a:extLst>
          </a:blip>
          <a:srcRect l="5828" r="18944"/>
          <a:stretch>
            <a:fillRect/>
          </a:stretch>
        </p:blipFill>
        <p:spPr>
          <a:xfrm>
            <a:off x="5562925" y="1624006"/>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4547524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13304A6-6465-8458-FA30-B8CDF700B145}"/>
              </a:ext>
            </a:extLst>
          </p:cNvPr>
          <p:cNvSpPr>
            <a:spLocks noGrp="1"/>
          </p:cNvSpPr>
          <p:nvPr>
            <p:ph type="title"/>
          </p:nvPr>
        </p:nvSpPr>
        <p:spPr>
          <a:xfrm>
            <a:off x="838200" y="365125"/>
            <a:ext cx="10515600" cy="1325563"/>
          </a:xfrm>
        </p:spPr>
        <p:txBody>
          <a:bodyPr>
            <a:normAutofit/>
          </a:bodyPr>
          <a:lstStyle/>
          <a:p>
            <a:r>
              <a:rPr lang="nl-NL" sz="5400"/>
              <a:t>De 4 V’s voor egels. </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jdelijke aanduiding voor inhoud 2">
            <a:extLst>
              <a:ext uri="{FF2B5EF4-FFF2-40B4-BE49-F238E27FC236}">
                <a16:creationId xmlns:a16="http://schemas.microsoft.com/office/drawing/2014/main" id="{F1E9BACD-49AE-7145-5A80-E464EFD79382}"/>
              </a:ext>
            </a:extLst>
          </p:cNvPr>
          <p:cNvSpPr>
            <a:spLocks noGrp="1"/>
          </p:cNvSpPr>
          <p:nvPr>
            <p:ph idx="1"/>
          </p:nvPr>
        </p:nvSpPr>
        <p:spPr>
          <a:xfrm>
            <a:off x="838200" y="1929384"/>
            <a:ext cx="10515600" cy="4251960"/>
          </a:xfrm>
        </p:spPr>
        <p:txBody>
          <a:bodyPr>
            <a:normAutofit/>
          </a:bodyPr>
          <a:lstStyle/>
          <a:p>
            <a:pPr marL="0" indent="0">
              <a:buNone/>
            </a:pPr>
            <a:r>
              <a:rPr lang="nl-NL" sz="2200"/>
              <a:t>Voeding: wat eten ze? </a:t>
            </a:r>
          </a:p>
          <a:p>
            <a:pPr marL="0" indent="0">
              <a:buNone/>
            </a:pPr>
            <a:r>
              <a:rPr lang="nl-NL" sz="2200"/>
              <a:t>Vestiging: waar wonen ze? </a:t>
            </a:r>
          </a:p>
          <a:p>
            <a:pPr marL="0" indent="0">
              <a:buNone/>
            </a:pPr>
            <a:r>
              <a:rPr lang="nl-NL" sz="2200"/>
              <a:t>Verbinding: hoe verplaatsen ze zich?</a:t>
            </a:r>
          </a:p>
          <a:p>
            <a:pPr marL="0" indent="0">
              <a:buNone/>
            </a:pPr>
            <a:r>
              <a:rPr lang="nl-NL" sz="2200"/>
              <a:t>Veiligheid: wat hebben ze nodig? </a:t>
            </a:r>
          </a:p>
        </p:txBody>
      </p:sp>
    </p:spTree>
    <p:extLst>
      <p:ext uri="{BB962C8B-B14F-4D97-AF65-F5344CB8AC3E}">
        <p14:creationId xmlns:p14="http://schemas.microsoft.com/office/powerpoint/2010/main" val="4239732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18">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47143E0-813F-4CF8-11B3-10A0D883B838}"/>
              </a:ext>
            </a:extLst>
          </p:cNvPr>
          <p:cNvSpPr>
            <a:spLocks noGrp="1"/>
          </p:cNvSpPr>
          <p:nvPr>
            <p:ph type="title"/>
          </p:nvPr>
        </p:nvSpPr>
        <p:spPr>
          <a:xfrm>
            <a:off x="638881" y="417576"/>
            <a:ext cx="10909640" cy="1249394"/>
          </a:xfrm>
        </p:spPr>
        <p:txBody>
          <a:bodyPr vert="horz" lIns="91440" tIns="45720" rIns="91440" bIns="45720" rtlCol="0" anchor="ctr">
            <a:normAutofit/>
          </a:bodyPr>
          <a:lstStyle/>
          <a:p>
            <a:pPr algn="ctr"/>
            <a:r>
              <a:rPr lang="en-US" sz="6600" kern="1200">
                <a:solidFill>
                  <a:schemeClr val="tx1"/>
                </a:solidFill>
                <a:latin typeface="+mj-lt"/>
                <a:ea typeface="+mj-ea"/>
                <a:cs typeface="+mj-cs"/>
              </a:rPr>
              <a:t>Voeding.</a:t>
            </a:r>
          </a:p>
        </p:txBody>
      </p:sp>
      <p:sp>
        <p:nvSpPr>
          <p:cNvPr id="21" name="sketch line">
            <a:extLst>
              <a:ext uri="{FF2B5EF4-FFF2-40B4-BE49-F238E27FC236}">
                <a16:creationId xmlns:a16="http://schemas.microsoft.com/office/drawing/2014/main" id="{670CEDEF-4F34-412E-84EE-329C1E93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1733454"/>
            <a:ext cx="4572000" cy="18288"/>
          </a:xfrm>
          <a:custGeom>
            <a:avLst/>
            <a:gdLst>
              <a:gd name="connsiteX0" fmla="*/ 0 w 4572000"/>
              <a:gd name="connsiteY0" fmla="*/ 0 h 18288"/>
              <a:gd name="connsiteX1" fmla="*/ 515983 w 4572000"/>
              <a:gd name="connsiteY1" fmla="*/ 0 h 18288"/>
              <a:gd name="connsiteX2" fmla="*/ 1031966 w 4572000"/>
              <a:gd name="connsiteY2" fmla="*/ 0 h 18288"/>
              <a:gd name="connsiteX3" fmla="*/ 1639389 w 4572000"/>
              <a:gd name="connsiteY3" fmla="*/ 0 h 18288"/>
              <a:gd name="connsiteX4" fmla="*/ 2383971 w 4572000"/>
              <a:gd name="connsiteY4" fmla="*/ 0 h 18288"/>
              <a:gd name="connsiteX5" fmla="*/ 2945674 w 4572000"/>
              <a:gd name="connsiteY5" fmla="*/ 0 h 18288"/>
              <a:gd name="connsiteX6" fmla="*/ 3507377 w 4572000"/>
              <a:gd name="connsiteY6" fmla="*/ 0 h 18288"/>
              <a:gd name="connsiteX7" fmla="*/ 4572000 w 4572000"/>
              <a:gd name="connsiteY7" fmla="*/ 0 h 18288"/>
              <a:gd name="connsiteX8" fmla="*/ 4572000 w 4572000"/>
              <a:gd name="connsiteY8" fmla="*/ 18288 h 18288"/>
              <a:gd name="connsiteX9" fmla="*/ 3873137 w 4572000"/>
              <a:gd name="connsiteY9" fmla="*/ 18288 h 18288"/>
              <a:gd name="connsiteX10" fmla="*/ 3311434 w 4572000"/>
              <a:gd name="connsiteY10" fmla="*/ 18288 h 18288"/>
              <a:gd name="connsiteX11" fmla="*/ 2749731 w 4572000"/>
              <a:gd name="connsiteY11" fmla="*/ 18288 h 18288"/>
              <a:gd name="connsiteX12" fmla="*/ 2050869 w 4572000"/>
              <a:gd name="connsiteY12" fmla="*/ 18288 h 18288"/>
              <a:gd name="connsiteX13" fmla="*/ 1306286 w 4572000"/>
              <a:gd name="connsiteY13" fmla="*/ 18288 h 18288"/>
              <a:gd name="connsiteX14" fmla="*/ 790303 w 4572000"/>
              <a:gd name="connsiteY14" fmla="*/ 18288 h 18288"/>
              <a:gd name="connsiteX15" fmla="*/ 0 w 4572000"/>
              <a:gd name="connsiteY15" fmla="*/ 18288 h 18288"/>
              <a:gd name="connsiteX16" fmla="*/ 0 w 45720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VID_20250423_204114">
            <a:hlinkClick r:id="" action="ppaction://media"/>
            <a:extLst>
              <a:ext uri="{FF2B5EF4-FFF2-40B4-BE49-F238E27FC236}">
                <a16:creationId xmlns:a16="http://schemas.microsoft.com/office/drawing/2014/main" id="{9BBCDF69-6CD7-5214-3959-C37B3F40E1B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420196" y="2195078"/>
            <a:ext cx="7351607" cy="4135279"/>
          </a:xfrm>
          <a:prstGeom prst="rect">
            <a:avLst/>
          </a:prstGeom>
        </p:spPr>
      </p:pic>
    </p:spTree>
    <p:extLst>
      <p:ext uri="{BB962C8B-B14F-4D97-AF65-F5344CB8AC3E}">
        <p14:creationId xmlns:p14="http://schemas.microsoft.com/office/powerpoint/2010/main" val="2351430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2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80000">
                <p:cTn id="12" fill="hold" display="0">
                  <p:stCondLst>
                    <p:cond delay="indefinite"/>
                  </p:stCondLst>
                </p:cTn>
                <p:tgtEl>
                  <p:spTgt spid="7"/>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210" name="Rectangle 8209">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F56DE734-5F4A-D7E8-06B7-CBA636E274EE}"/>
              </a:ext>
            </a:extLst>
          </p:cNvPr>
          <p:cNvSpPr>
            <a:spLocks noGrp="1"/>
          </p:cNvSpPr>
          <p:nvPr>
            <p:ph type="title"/>
          </p:nvPr>
        </p:nvSpPr>
        <p:spPr>
          <a:xfrm>
            <a:off x="630936" y="640080"/>
            <a:ext cx="4818888" cy="1481328"/>
          </a:xfrm>
        </p:spPr>
        <p:txBody>
          <a:bodyPr vert="horz" lIns="91440" tIns="45720" rIns="91440" bIns="45720" rtlCol="0" anchor="b">
            <a:normAutofit fontScale="90000"/>
          </a:bodyPr>
          <a:lstStyle/>
          <a:p>
            <a:r>
              <a:rPr lang="en-US" sz="5400" kern="1200" err="1">
                <a:solidFill>
                  <a:schemeClr val="tx1"/>
                </a:solidFill>
                <a:latin typeface="+mj-lt"/>
                <a:ea typeface="+mj-ea"/>
                <a:cs typeface="+mj-cs"/>
              </a:rPr>
              <a:t>Voeding</a:t>
            </a:r>
            <a:r>
              <a:rPr lang="en-US" sz="5400"/>
              <a:t>: w</a:t>
            </a:r>
            <a:r>
              <a:rPr lang="en-US" sz="5400" kern="1200">
                <a:solidFill>
                  <a:schemeClr val="tx1"/>
                </a:solidFill>
                <a:latin typeface="+mj-lt"/>
                <a:ea typeface="+mj-ea"/>
                <a:cs typeface="+mj-cs"/>
              </a:rPr>
              <a:t>at eten </a:t>
            </a:r>
            <a:r>
              <a:rPr lang="en-US" sz="5400" kern="1200" err="1">
                <a:solidFill>
                  <a:schemeClr val="tx1"/>
                </a:solidFill>
                <a:latin typeface="+mj-lt"/>
                <a:ea typeface="+mj-ea"/>
                <a:cs typeface="+mj-cs"/>
              </a:rPr>
              <a:t>egels</a:t>
            </a:r>
            <a:r>
              <a:rPr lang="en-US" sz="5400" kern="1200">
                <a:solidFill>
                  <a:schemeClr val="tx1"/>
                </a:solidFill>
                <a:latin typeface="+mj-lt"/>
                <a:ea typeface="+mj-ea"/>
                <a:cs typeface="+mj-cs"/>
              </a:rPr>
              <a:t>?	</a:t>
            </a:r>
          </a:p>
        </p:txBody>
      </p:sp>
      <p:sp>
        <p:nvSpPr>
          <p:cNvPr id="8212"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jdelijke aanduiding voor inhoud 6">
            <a:extLst>
              <a:ext uri="{FF2B5EF4-FFF2-40B4-BE49-F238E27FC236}">
                <a16:creationId xmlns:a16="http://schemas.microsoft.com/office/drawing/2014/main" id="{A671786D-6EBB-0F34-B962-C2E490B4ABBE}"/>
              </a:ext>
            </a:extLst>
          </p:cNvPr>
          <p:cNvSpPr>
            <a:spLocks noGrp="1"/>
          </p:cNvSpPr>
          <p:nvPr>
            <p:ph sz="quarter" idx="4"/>
          </p:nvPr>
        </p:nvSpPr>
        <p:spPr>
          <a:xfrm>
            <a:off x="630936" y="2660904"/>
            <a:ext cx="4818888" cy="3547872"/>
          </a:xfrm>
        </p:spPr>
        <p:txBody>
          <a:bodyPr vert="horz" lIns="91440" tIns="45720" rIns="91440" bIns="45720" rtlCol="0" anchor="t">
            <a:normAutofit lnSpcReduction="10000"/>
          </a:bodyPr>
          <a:lstStyle/>
          <a:p>
            <a:r>
              <a:rPr lang="en-US" sz="2000" err="1"/>
              <a:t>Egels</a:t>
            </a:r>
            <a:r>
              <a:rPr lang="en-US" sz="2000"/>
              <a:t> </a:t>
            </a:r>
            <a:r>
              <a:rPr lang="en-US" sz="2000" err="1"/>
              <a:t>zijn</a:t>
            </a:r>
            <a:r>
              <a:rPr lang="en-US" sz="2000"/>
              <a:t> </a:t>
            </a:r>
            <a:r>
              <a:rPr lang="en-US" sz="2000" err="1"/>
              <a:t>vleeseters</a:t>
            </a:r>
            <a:r>
              <a:rPr lang="en-US" sz="2000"/>
              <a:t>. Ze eten </a:t>
            </a:r>
            <a:r>
              <a:rPr lang="en-US" sz="2000" err="1"/>
              <a:t>rupsen</a:t>
            </a:r>
            <a:r>
              <a:rPr lang="en-US" sz="2000"/>
              <a:t>, </a:t>
            </a:r>
            <a:r>
              <a:rPr lang="en-US" sz="2000" err="1"/>
              <a:t>slakken</a:t>
            </a:r>
            <a:r>
              <a:rPr lang="en-US" sz="2000"/>
              <a:t>, </a:t>
            </a:r>
            <a:r>
              <a:rPr lang="en-US" sz="2000" err="1"/>
              <a:t>wormen</a:t>
            </a:r>
            <a:r>
              <a:rPr lang="en-US" sz="2000"/>
              <a:t>, </a:t>
            </a:r>
            <a:r>
              <a:rPr lang="en-US" sz="2000" err="1"/>
              <a:t>larven</a:t>
            </a:r>
            <a:r>
              <a:rPr lang="en-US" sz="2000"/>
              <a:t>, </a:t>
            </a:r>
            <a:r>
              <a:rPr lang="en-US" sz="2000" err="1"/>
              <a:t>spinnen</a:t>
            </a:r>
            <a:r>
              <a:rPr lang="en-US" sz="2000"/>
              <a:t>, </a:t>
            </a:r>
            <a:r>
              <a:rPr lang="en-US" sz="2000" err="1"/>
              <a:t>pissebedden,andere</a:t>
            </a:r>
            <a:r>
              <a:rPr lang="en-US" sz="2000"/>
              <a:t> </a:t>
            </a:r>
            <a:r>
              <a:rPr lang="en-US" sz="2000" err="1"/>
              <a:t>insecten</a:t>
            </a:r>
            <a:r>
              <a:rPr lang="en-US" sz="2000"/>
              <a:t>, </a:t>
            </a:r>
            <a:r>
              <a:rPr lang="en-US" sz="2000" err="1"/>
              <a:t>soms</a:t>
            </a:r>
            <a:r>
              <a:rPr lang="en-US" sz="2000"/>
              <a:t> </a:t>
            </a:r>
            <a:r>
              <a:rPr lang="en-US" sz="2000" err="1"/>
              <a:t>kleine</a:t>
            </a:r>
            <a:r>
              <a:rPr lang="en-US" sz="2000"/>
              <a:t> </a:t>
            </a:r>
            <a:r>
              <a:rPr lang="en-US" sz="2000" err="1"/>
              <a:t>kikkers</a:t>
            </a:r>
            <a:r>
              <a:rPr lang="en-US" sz="2000"/>
              <a:t>, </a:t>
            </a:r>
            <a:r>
              <a:rPr lang="en-US" sz="2000" err="1"/>
              <a:t>muizen</a:t>
            </a:r>
            <a:r>
              <a:rPr lang="en-US" sz="2000"/>
              <a:t>. </a:t>
            </a:r>
          </a:p>
          <a:p>
            <a:r>
              <a:rPr lang="en-US" sz="2000"/>
              <a:t>Ze </a:t>
            </a:r>
            <a:r>
              <a:rPr lang="en-US" sz="2000" err="1"/>
              <a:t>vinden</a:t>
            </a:r>
            <a:r>
              <a:rPr lang="en-US" sz="2000"/>
              <a:t> </a:t>
            </a:r>
            <a:r>
              <a:rPr lang="en-US" sz="2000" err="1"/>
              <a:t>hun</a:t>
            </a:r>
            <a:r>
              <a:rPr lang="en-US" sz="2000"/>
              <a:t> </a:t>
            </a:r>
            <a:r>
              <a:rPr lang="en-US" sz="2000" err="1"/>
              <a:t>voedsel</a:t>
            </a:r>
            <a:r>
              <a:rPr lang="en-US" sz="2000"/>
              <a:t> door </a:t>
            </a:r>
            <a:r>
              <a:rPr lang="en-US" sz="2000" err="1"/>
              <a:t>te</a:t>
            </a:r>
            <a:r>
              <a:rPr lang="en-US" sz="2000"/>
              <a:t> </a:t>
            </a:r>
            <a:r>
              <a:rPr lang="en-US" sz="2000" err="1"/>
              <a:t>ruiken</a:t>
            </a:r>
            <a:r>
              <a:rPr lang="en-US" sz="2000"/>
              <a:t> </a:t>
            </a:r>
            <a:r>
              <a:rPr lang="en-US" sz="2000" err="1"/>
              <a:t>en</a:t>
            </a:r>
            <a:r>
              <a:rPr lang="en-US" sz="2000"/>
              <a:t> </a:t>
            </a:r>
            <a:r>
              <a:rPr lang="en-US" sz="2000" err="1"/>
              <a:t>te</a:t>
            </a:r>
            <a:r>
              <a:rPr lang="en-US" sz="2000"/>
              <a:t> </a:t>
            </a:r>
            <a:r>
              <a:rPr lang="en-US" sz="2000" err="1"/>
              <a:t>voelen</a:t>
            </a:r>
            <a:r>
              <a:rPr lang="en-US" sz="2000"/>
              <a:t>. </a:t>
            </a:r>
            <a:r>
              <a:rPr lang="en-US" sz="2000" err="1"/>
              <a:t>Egels</a:t>
            </a:r>
            <a:r>
              <a:rPr lang="en-US" sz="2000"/>
              <a:t> </a:t>
            </a:r>
            <a:r>
              <a:rPr lang="en-US" sz="2000" err="1"/>
              <a:t>zijn</a:t>
            </a:r>
            <a:r>
              <a:rPr lang="en-US" sz="2000"/>
              <a:t> </a:t>
            </a:r>
            <a:r>
              <a:rPr lang="en-US" sz="2000" err="1"/>
              <a:t>nachtdieren</a:t>
            </a:r>
            <a:r>
              <a:rPr lang="en-US" sz="2000"/>
              <a:t>, ze </a:t>
            </a:r>
            <a:r>
              <a:rPr lang="en-US" sz="2000" err="1"/>
              <a:t>zien</a:t>
            </a:r>
            <a:r>
              <a:rPr lang="en-US" sz="2000"/>
              <a:t> </a:t>
            </a:r>
            <a:r>
              <a:rPr lang="en-US" sz="2000" err="1"/>
              <a:t>slecht</a:t>
            </a:r>
            <a:r>
              <a:rPr lang="en-US" sz="2000"/>
              <a:t>. </a:t>
            </a:r>
          </a:p>
          <a:p>
            <a:r>
              <a:rPr lang="en-US" sz="2000"/>
              <a:t>Ze </a:t>
            </a:r>
            <a:r>
              <a:rPr lang="en-US" sz="2000" err="1"/>
              <a:t>komen</a:t>
            </a:r>
            <a:r>
              <a:rPr lang="en-US" sz="2000"/>
              <a:t> </a:t>
            </a:r>
            <a:r>
              <a:rPr lang="en-US" sz="2000" err="1"/>
              <a:t>meestal</a:t>
            </a:r>
            <a:r>
              <a:rPr lang="en-US" sz="2000"/>
              <a:t> </a:t>
            </a:r>
            <a:r>
              <a:rPr lang="en-US" sz="2000" err="1"/>
              <a:t>rond</a:t>
            </a:r>
            <a:r>
              <a:rPr lang="en-US" sz="2000"/>
              <a:t> </a:t>
            </a:r>
            <a:r>
              <a:rPr lang="en-US" sz="2000" err="1"/>
              <a:t>scherming</a:t>
            </a:r>
            <a:r>
              <a:rPr lang="en-US" sz="2000"/>
              <a:t> </a:t>
            </a:r>
            <a:r>
              <a:rPr lang="en-US" sz="2000" err="1"/>
              <a:t>tevoorschijn</a:t>
            </a:r>
            <a:r>
              <a:rPr lang="en-US" sz="2000"/>
              <a:t> </a:t>
            </a:r>
            <a:r>
              <a:rPr lang="en-US" sz="2000" err="1"/>
              <a:t>en</a:t>
            </a:r>
            <a:r>
              <a:rPr lang="en-US" sz="2000"/>
              <a:t> </a:t>
            </a:r>
            <a:r>
              <a:rPr lang="en-US" sz="2000" err="1"/>
              <a:t>gaan</a:t>
            </a:r>
            <a:r>
              <a:rPr lang="en-US" sz="2000"/>
              <a:t> op pad. </a:t>
            </a:r>
            <a:r>
              <a:rPr lang="en-US" sz="2000" err="1"/>
              <a:t>Overdag</a:t>
            </a:r>
            <a:r>
              <a:rPr lang="en-US" sz="2000"/>
              <a:t> </a:t>
            </a:r>
            <a:r>
              <a:rPr lang="en-US" sz="2000" err="1"/>
              <a:t>slapen</a:t>
            </a:r>
            <a:r>
              <a:rPr lang="en-US" sz="2000"/>
              <a:t> ze. </a:t>
            </a:r>
          </a:p>
          <a:p>
            <a:r>
              <a:rPr lang="en-US" sz="2000"/>
              <a:t>Ze </a:t>
            </a:r>
            <a:r>
              <a:rPr lang="en-US" sz="2000" err="1"/>
              <a:t>maken</a:t>
            </a:r>
            <a:r>
              <a:rPr lang="en-US" sz="2000"/>
              <a:t> </a:t>
            </a:r>
            <a:r>
              <a:rPr lang="en-US" sz="2000" err="1"/>
              <a:t>veel</a:t>
            </a:r>
            <a:r>
              <a:rPr lang="en-US" sz="2000"/>
              <a:t> </a:t>
            </a:r>
            <a:r>
              <a:rPr lang="en-US" sz="2000" err="1"/>
              <a:t>geluid</a:t>
            </a:r>
            <a:r>
              <a:rPr lang="en-US" sz="2000"/>
              <a:t> (</a:t>
            </a:r>
            <a:r>
              <a:rPr lang="en-US" sz="2000" err="1"/>
              <a:t>smakken</a:t>
            </a:r>
            <a:r>
              <a:rPr lang="en-US" sz="2000"/>
              <a:t>) </a:t>
            </a:r>
            <a:r>
              <a:rPr lang="en-US" sz="2000" err="1"/>
              <a:t>tijdens</a:t>
            </a:r>
            <a:r>
              <a:rPr lang="en-US" sz="2000"/>
              <a:t> het eten. Je </a:t>
            </a:r>
            <a:r>
              <a:rPr lang="en-US" sz="2000" err="1"/>
              <a:t>kan</a:t>
            </a:r>
            <a:r>
              <a:rPr lang="en-US" sz="2000"/>
              <a:t> ze </a:t>
            </a:r>
            <a:r>
              <a:rPr lang="en-US" sz="2000" err="1"/>
              <a:t>dus</a:t>
            </a:r>
            <a:r>
              <a:rPr lang="en-US" sz="2000"/>
              <a:t> </a:t>
            </a:r>
            <a:r>
              <a:rPr lang="en-US" sz="2000" err="1"/>
              <a:t>goed</a:t>
            </a:r>
            <a:r>
              <a:rPr lang="en-US" sz="2000"/>
              <a:t> </a:t>
            </a:r>
            <a:r>
              <a:rPr lang="en-US" sz="2000" err="1"/>
              <a:t>horen</a:t>
            </a:r>
            <a:r>
              <a:rPr lang="en-US" sz="2000"/>
              <a:t>! </a:t>
            </a:r>
          </a:p>
          <a:p>
            <a:endParaRPr lang="en-US" sz="2000"/>
          </a:p>
        </p:txBody>
      </p:sp>
      <p:pic>
        <p:nvPicPr>
          <p:cNvPr id="8194" name="Picture 2">
            <a:extLst>
              <a:ext uri="{FF2B5EF4-FFF2-40B4-BE49-F238E27FC236}">
                <a16:creationId xmlns:a16="http://schemas.microsoft.com/office/drawing/2014/main" id="{751B25D9-6A0E-41E7-A535-5155F648038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l="3192" r="8021"/>
          <a:stretch>
            <a:fillRect/>
          </a:stretch>
        </p:blipFill>
        <p:spPr bwMode="auto">
          <a:xfrm>
            <a:off x="6352333" y="640080"/>
            <a:ext cx="4952397" cy="5577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37339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79" name="Rectangle 617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4074AD7C-0B89-3F8D-E3E6-71011C66CB43}"/>
              </a:ext>
            </a:extLst>
          </p:cNvPr>
          <p:cNvSpPr>
            <a:spLocks noGrp="1"/>
          </p:cNvSpPr>
          <p:nvPr>
            <p:ph type="title"/>
          </p:nvPr>
        </p:nvSpPr>
        <p:spPr>
          <a:xfrm>
            <a:off x="572493" y="238539"/>
            <a:ext cx="11018520" cy="1434415"/>
          </a:xfrm>
        </p:spPr>
        <p:txBody>
          <a:bodyPr vert="horz" lIns="91440" tIns="45720" rIns="91440" bIns="45720" rtlCol="0" anchor="b">
            <a:normAutofit/>
          </a:bodyPr>
          <a:lstStyle/>
          <a:p>
            <a:r>
              <a:rPr lang="en-US" sz="5400"/>
              <a:t>Voeding. Wat kan je zelf doen? </a:t>
            </a:r>
          </a:p>
        </p:txBody>
      </p:sp>
      <p:sp>
        <p:nvSpPr>
          <p:cNvPr id="618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kstvak 6">
            <a:extLst>
              <a:ext uri="{FF2B5EF4-FFF2-40B4-BE49-F238E27FC236}">
                <a16:creationId xmlns:a16="http://schemas.microsoft.com/office/drawing/2014/main" id="{1D8876CC-58CB-21B8-BB32-956987CB373E}"/>
              </a:ext>
            </a:extLst>
          </p:cNvPr>
          <p:cNvSpPr txBox="1"/>
          <p:nvPr/>
        </p:nvSpPr>
        <p:spPr>
          <a:xfrm>
            <a:off x="572493" y="2071316"/>
            <a:ext cx="6713552" cy="4119172"/>
          </a:xfrm>
          <a:prstGeom prst="rect">
            <a:avLst/>
          </a:prstGeom>
        </p:spPr>
        <p:txBody>
          <a:bodyPr vert="horz" lIns="91440" tIns="45720" rIns="91440" bIns="45720" rtlCol="0" anchor="t">
            <a:normAutofit/>
          </a:bodyPr>
          <a:lstStyle/>
          <a:p>
            <a:pPr marL="285750" indent="-228600">
              <a:lnSpc>
                <a:spcPct val="90000"/>
              </a:lnSpc>
              <a:spcAft>
                <a:spcPts val="600"/>
              </a:spcAft>
              <a:buFont typeface="Arial" panose="020B0604020202020204" pitchFamily="34" charset="0"/>
              <a:buChar char="•"/>
            </a:pPr>
            <a:endParaRPr lang="en-US" sz="1400"/>
          </a:p>
          <a:p>
            <a:pPr marL="285750" indent="-228600">
              <a:lnSpc>
                <a:spcPct val="90000"/>
              </a:lnSpc>
              <a:spcAft>
                <a:spcPts val="600"/>
              </a:spcAft>
              <a:buFont typeface="Arial" panose="020B0604020202020204" pitchFamily="34" charset="0"/>
              <a:buChar char="•"/>
            </a:pPr>
            <a:r>
              <a:rPr lang="en-US" sz="1400"/>
              <a:t>Vlak voor en na de winterslaap hebben egels extra eten nodig. Vooral  egelmoeders met jongen. Bijvoeren mag het hele jaar door. </a:t>
            </a:r>
          </a:p>
          <a:p>
            <a:pPr marL="285750" indent="-228600">
              <a:lnSpc>
                <a:spcPct val="90000"/>
              </a:lnSpc>
              <a:spcAft>
                <a:spcPts val="600"/>
              </a:spcAft>
              <a:buFont typeface="Arial" panose="020B0604020202020204" pitchFamily="34" charset="0"/>
              <a:buChar char="•"/>
            </a:pPr>
            <a:endParaRPr lang="en-US" sz="1400"/>
          </a:p>
          <a:p>
            <a:pPr marL="285750" indent="-228600">
              <a:lnSpc>
                <a:spcPct val="90000"/>
              </a:lnSpc>
              <a:spcAft>
                <a:spcPts val="600"/>
              </a:spcAft>
              <a:buFont typeface="Arial" panose="020B0604020202020204" pitchFamily="34" charset="0"/>
              <a:buChar char="•"/>
            </a:pPr>
            <a:r>
              <a:rPr lang="en-US" sz="1400"/>
              <a:t>Egels hebben proteïnen nodig. Geef harde kattenbrokjes, bijvoorbeeld die met kip. </a:t>
            </a:r>
          </a:p>
          <a:p>
            <a:pPr marL="285750" indent="-228600">
              <a:lnSpc>
                <a:spcPct val="90000"/>
              </a:lnSpc>
              <a:spcAft>
                <a:spcPts val="600"/>
              </a:spcAft>
              <a:buFont typeface="Arial" panose="020B0604020202020204" pitchFamily="34" charset="0"/>
              <a:buChar char="•"/>
            </a:pPr>
            <a:endParaRPr lang="en-US" sz="1400"/>
          </a:p>
          <a:p>
            <a:pPr marL="285750" indent="-228600">
              <a:lnSpc>
                <a:spcPct val="90000"/>
              </a:lnSpc>
              <a:spcAft>
                <a:spcPts val="600"/>
              </a:spcAft>
              <a:buFont typeface="Arial" panose="020B0604020202020204" pitchFamily="34" charset="0"/>
              <a:buChar char="•"/>
            </a:pPr>
            <a:r>
              <a:rPr lang="en-US" sz="1400"/>
              <a:t>“Speciaal egelvoer” is niets meer dan kattenbrokjes met muesli (en erg duur). Gewone harde kattenbrokjes zijn prima! </a:t>
            </a:r>
          </a:p>
          <a:p>
            <a:pPr marL="285750" indent="-228600">
              <a:lnSpc>
                <a:spcPct val="90000"/>
              </a:lnSpc>
              <a:spcAft>
                <a:spcPts val="600"/>
              </a:spcAft>
              <a:buFont typeface="Arial" panose="020B0604020202020204" pitchFamily="34" charset="0"/>
              <a:buChar char="•"/>
            </a:pPr>
            <a:endParaRPr lang="en-US" sz="1400"/>
          </a:p>
          <a:p>
            <a:pPr marL="285750" indent="-228600">
              <a:lnSpc>
                <a:spcPct val="90000"/>
              </a:lnSpc>
              <a:spcAft>
                <a:spcPts val="600"/>
              </a:spcAft>
              <a:buFont typeface="Arial" panose="020B0604020202020204" pitchFamily="34" charset="0"/>
              <a:buChar char="•"/>
            </a:pPr>
            <a:r>
              <a:rPr lang="en-US" sz="1400"/>
              <a:t>Zet een schaaltje water neer. GEEN MELK!!</a:t>
            </a:r>
          </a:p>
          <a:p>
            <a:pPr marL="285750" indent="-228600">
              <a:lnSpc>
                <a:spcPct val="90000"/>
              </a:lnSpc>
              <a:spcAft>
                <a:spcPts val="600"/>
              </a:spcAft>
              <a:buFont typeface="Arial" panose="020B0604020202020204" pitchFamily="34" charset="0"/>
              <a:buChar char="•"/>
            </a:pPr>
            <a:endParaRPr lang="en-US" sz="1400"/>
          </a:p>
          <a:p>
            <a:pPr marL="285750" indent="-228600">
              <a:lnSpc>
                <a:spcPct val="90000"/>
              </a:lnSpc>
              <a:spcAft>
                <a:spcPts val="600"/>
              </a:spcAft>
              <a:buFont typeface="Arial" panose="020B0604020202020204" pitchFamily="34" charset="0"/>
              <a:buChar char="•"/>
            </a:pPr>
            <a:r>
              <a:rPr lang="en-US" sz="1400"/>
              <a:t>Zet het eten niet te dicht bij het egelhuisje. </a:t>
            </a:r>
          </a:p>
          <a:p>
            <a:pPr marL="285750" indent="-228600">
              <a:lnSpc>
                <a:spcPct val="90000"/>
              </a:lnSpc>
              <a:spcAft>
                <a:spcPts val="600"/>
              </a:spcAft>
              <a:buFont typeface="Arial" panose="020B0604020202020204" pitchFamily="34" charset="0"/>
              <a:buChar char="•"/>
            </a:pPr>
            <a:endParaRPr lang="en-US" sz="1400"/>
          </a:p>
          <a:p>
            <a:pPr marL="285750" indent="-228600">
              <a:lnSpc>
                <a:spcPct val="90000"/>
              </a:lnSpc>
              <a:spcAft>
                <a:spcPts val="600"/>
              </a:spcAft>
              <a:buFont typeface="Arial" panose="020B0604020202020204" pitchFamily="34" charset="0"/>
              <a:buChar char="•"/>
            </a:pPr>
            <a:r>
              <a:rPr lang="en-US" sz="1400"/>
              <a:t>Laat uitgebloeide planten in de herfst staan en laat wat rommelhoekjes toe. Daar komen insecten op af. Voer voor de egels! </a:t>
            </a:r>
          </a:p>
        </p:txBody>
      </p:sp>
      <p:pic>
        <p:nvPicPr>
          <p:cNvPr id="6148" name="Picture 4" descr="Zorg voor water voor de egel, zodat hij niet ver hoeft te zoeken en lopen om zijn dorst te lessen (bron: Tom Heijnen)">
            <a:extLst>
              <a:ext uri="{FF2B5EF4-FFF2-40B4-BE49-F238E27FC236}">
                <a16:creationId xmlns:a16="http://schemas.microsoft.com/office/drawing/2014/main" id="{C3D3BC45-2E32-6AF8-15E0-615917A476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9352" r="6432" b="2"/>
          <a:stretch>
            <a:fillRect/>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82015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CE09D2-ED3D-C5D2-0141-409676FBE229}"/>
              </a:ext>
            </a:extLst>
          </p:cNvPr>
          <p:cNvSpPr>
            <a:spLocks noGrp="1"/>
          </p:cNvSpPr>
          <p:nvPr>
            <p:ph type="title"/>
          </p:nvPr>
        </p:nvSpPr>
        <p:spPr>
          <a:xfrm>
            <a:off x="838200" y="609600"/>
            <a:ext cx="10515600" cy="1081088"/>
          </a:xfrm>
        </p:spPr>
        <p:txBody>
          <a:bodyPr>
            <a:normAutofit fontScale="90000"/>
          </a:bodyPr>
          <a:lstStyle/>
          <a:p>
            <a:r>
              <a:rPr lang="nl-NL"/>
              <a:t>Maak een voederhuisje: houd het eten droog</a:t>
            </a:r>
            <a:br>
              <a:rPr lang="nl-NL"/>
            </a:br>
            <a:r>
              <a:rPr lang="nl-NL"/>
              <a:t>en voorkom katten in je tuin.</a:t>
            </a:r>
          </a:p>
        </p:txBody>
      </p:sp>
      <p:pic>
        <p:nvPicPr>
          <p:cNvPr id="16" name="Afbeelding 15" descr="Afbeelding met grond, buitenshuis, stoep, afval&#10;&#10;Door AI gegenereerde inhoud is mogelijk onjuist.">
            <a:extLst>
              <a:ext uri="{FF2B5EF4-FFF2-40B4-BE49-F238E27FC236}">
                <a16:creationId xmlns:a16="http://schemas.microsoft.com/office/drawing/2014/main" id="{CA50DB97-3A97-70DB-C35C-90C9F47A005A}"/>
              </a:ext>
            </a:extLst>
          </p:cNvPr>
          <p:cNvPicPr>
            <a:picLocks noChangeAspect="1"/>
          </p:cNvPicPr>
          <p:nvPr/>
        </p:nvPicPr>
        <p:blipFill>
          <a:blip r:embed="rId2">
            <a:extLst>
              <a:ext uri="{28A0092B-C50C-407E-A947-70E740481C1C}">
                <a14:useLocalDpi xmlns:a14="http://schemas.microsoft.com/office/drawing/2010/main" val="0"/>
              </a:ext>
            </a:extLst>
          </a:blip>
          <a:srcRect l="2335" r="3232" b="20110"/>
          <a:stretch/>
        </p:blipFill>
        <p:spPr>
          <a:xfrm rot="21367302">
            <a:off x="793573" y="2568929"/>
            <a:ext cx="5307473" cy="3254584"/>
          </a:xfrm>
          <a:prstGeom prst="rect">
            <a:avLst/>
          </a:prstGeom>
        </p:spPr>
      </p:pic>
      <p:pic>
        <p:nvPicPr>
          <p:cNvPr id="9" name="Tijdelijke aanduiding voor inhoud 8" descr="Afbeelding met buitenshuis, grond, plant, Container&#10;&#10;Door AI gegenereerde inhoud is mogelijk onjuist.">
            <a:extLst>
              <a:ext uri="{FF2B5EF4-FFF2-40B4-BE49-F238E27FC236}">
                <a16:creationId xmlns:a16="http://schemas.microsoft.com/office/drawing/2014/main" id="{E232240F-611F-A39F-BE65-AA22F52EB53D}"/>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7086" r="14546"/>
          <a:stretch/>
        </p:blipFill>
        <p:spPr>
          <a:xfrm>
            <a:off x="6840841" y="2123193"/>
            <a:ext cx="4957869" cy="4005889"/>
          </a:xfrm>
        </p:spPr>
      </p:pic>
      <p:sp>
        <p:nvSpPr>
          <p:cNvPr id="10" name="Tekstvak 9">
            <a:extLst>
              <a:ext uri="{FF2B5EF4-FFF2-40B4-BE49-F238E27FC236}">
                <a16:creationId xmlns:a16="http://schemas.microsoft.com/office/drawing/2014/main" id="{DC5CCFA1-801C-E782-9546-2F3EAFDF17AA}"/>
              </a:ext>
            </a:extLst>
          </p:cNvPr>
          <p:cNvSpPr txBox="1"/>
          <p:nvPr/>
        </p:nvSpPr>
        <p:spPr>
          <a:xfrm>
            <a:off x="2075487" y="6016701"/>
            <a:ext cx="4129549" cy="646331"/>
          </a:xfrm>
          <a:prstGeom prst="rect">
            <a:avLst/>
          </a:prstGeom>
          <a:noFill/>
        </p:spPr>
        <p:txBody>
          <a:bodyPr wrap="square" rtlCol="0">
            <a:spAutoFit/>
          </a:bodyPr>
          <a:lstStyle/>
          <a:p>
            <a:r>
              <a:rPr lang="nl-NL"/>
              <a:t>Let erop dat je een grote buis neemt. Anders komt de egel vast te zitten. </a:t>
            </a:r>
          </a:p>
        </p:txBody>
      </p:sp>
      <p:sp>
        <p:nvSpPr>
          <p:cNvPr id="11" name="Tekstvak 10">
            <a:extLst>
              <a:ext uri="{FF2B5EF4-FFF2-40B4-BE49-F238E27FC236}">
                <a16:creationId xmlns:a16="http://schemas.microsoft.com/office/drawing/2014/main" id="{FABFC136-C430-2696-2E34-6BB1D14B2210}"/>
              </a:ext>
            </a:extLst>
          </p:cNvPr>
          <p:cNvSpPr txBox="1"/>
          <p:nvPr/>
        </p:nvSpPr>
        <p:spPr>
          <a:xfrm>
            <a:off x="6998157" y="6293700"/>
            <a:ext cx="4957869" cy="369332"/>
          </a:xfrm>
          <a:prstGeom prst="rect">
            <a:avLst/>
          </a:prstGeom>
          <a:noFill/>
        </p:spPr>
        <p:txBody>
          <a:bodyPr wrap="square" rtlCol="0">
            <a:spAutoFit/>
          </a:bodyPr>
          <a:lstStyle/>
          <a:p>
            <a:r>
              <a:rPr lang="nl-NL"/>
              <a:t>Met afneembare deksel goed schoon te houden. </a:t>
            </a:r>
          </a:p>
        </p:txBody>
      </p:sp>
      <p:sp>
        <p:nvSpPr>
          <p:cNvPr id="12" name="Tekstvak 11">
            <a:extLst>
              <a:ext uri="{FF2B5EF4-FFF2-40B4-BE49-F238E27FC236}">
                <a16:creationId xmlns:a16="http://schemas.microsoft.com/office/drawing/2014/main" id="{7ECF79E8-E948-B8B7-6C72-E5F31FFA0734}"/>
              </a:ext>
            </a:extLst>
          </p:cNvPr>
          <p:cNvSpPr txBox="1"/>
          <p:nvPr/>
        </p:nvSpPr>
        <p:spPr>
          <a:xfrm>
            <a:off x="316701" y="1938527"/>
            <a:ext cx="5888334" cy="369332"/>
          </a:xfrm>
          <a:prstGeom prst="rect">
            <a:avLst/>
          </a:prstGeom>
          <a:noFill/>
        </p:spPr>
        <p:txBody>
          <a:bodyPr wrap="square" rtlCol="0">
            <a:spAutoFit/>
          </a:bodyPr>
          <a:lstStyle/>
          <a:p>
            <a:r>
              <a:rPr lang="nl-NL"/>
              <a:t>https://www.tuindingen.nl/blog/egels/egels-voederhuis</a:t>
            </a:r>
          </a:p>
        </p:txBody>
      </p:sp>
    </p:spTree>
    <p:extLst>
      <p:ext uri="{BB962C8B-B14F-4D97-AF65-F5344CB8AC3E}">
        <p14:creationId xmlns:p14="http://schemas.microsoft.com/office/powerpoint/2010/main" val="74075987"/>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TotalTime>
  <Words>1205</Words>
  <Application>Microsoft Office PowerPoint</Application>
  <PresentationFormat>Breedbeeld</PresentationFormat>
  <Paragraphs>141</Paragraphs>
  <Slides>35</Slides>
  <Notes>0</Notes>
  <HiddenSlides>0</HiddenSlides>
  <MMClips>3</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35</vt:i4>
      </vt:variant>
    </vt:vector>
  </HeadingPairs>
  <TitlesOfParts>
    <vt:vector size="42" baseType="lpstr">
      <vt:lpstr>Aptos</vt:lpstr>
      <vt:lpstr>Aptos Display</vt:lpstr>
      <vt:lpstr>Arial</vt:lpstr>
      <vt:lpstr>Calibri</vt:lpstr>
      <vt:lpstr>Google Sans</vt:lpstr>
      <vt:lpstr>Wingdings</vt:lpstr>
      <vt:lpstr>Kantoorthema</vt:lpstr>
      <vt:lpstr>Egels in Kortenoord</vt:lpstr>
      <vt:lpstr>Programma </vt:lpstr>
      <vt:lpstr>1. Waarom een egelgroep in Kortenoord?</vt:lpstr>
      <vt:lpstr>Zijn er al egels in Kortenoord? </vt:lpstr>
      <vt:lpstr>De 4 V’s voor egels. </vt:lpstr>
      <vt:lpstr>Voeding.</vt:lpstr>
      <vt:lpstr>Voeding: wat eten egels? </vt:lpstr>
      <vt:lpstr>Voeding. Wat kan je zelf doen? </vt:lpstr>
      <vt:lpstr>Maak een voederhuisje: houd het eten droog en voorkom katten in je tuin.</vt:lpstr>
      <vt:lpstr>PowerPoint-presentatie</vt:lpstr>
      <vt:lpstr>(huis)Vesting van egels</vt:lpstr>
      <vt:lpstr>PowerPoint-presentatie</vt:lpstr>
      <vt:lpstr>PowerPoint-presentatie</vt:lpstr>
      <vt:lpstr>PowerPoint-presentatie</vt:lpstr>
      <vt:lpstr>PowerPoint-presentatie</vt:lpstr>
      <vt:lpstr>Verspreiding</vt:lpstr>
      <vt:lpstr>Areaal</vt:lpstr>
      <vt:lpstr>Hoe ver loopt een egel?</vt:lpstr>
      <vt:lpstr>Versnippering</vt:lpstr>
      <vt:lpstr>Verbinding</vt:lpstr>
      <vt:lpstr>Egelsnelweg</vt:lpstr>
      <vt:lpstr>Filmpje</vt:lpstr>
      <vt:lpstr>PowerPoint-presentatie</vt:lpstr>
      <vt:lpstr>PowerPoint-presentatie</vt:lpstr>
      <vt:lpstr>PowerPoint-presentatie</vt:lpstr>
      <vt:lpstr>PowerPoint-presentatie</vt:lpstr>
      <vt:lpstr>PowerPoint-presentatie</vt:lpstr>
      <vt:lpstr>PowerPoint-presentatie</vt:lpstr>
      <vt:lpstr>PowerPoint-presentatie</vt:lpstr>
      <vt:lpstr>Het jaar van de egel</vt:lpstr>
      <vt:lpstr>Ook egels in jouw tuin? 5 Tips! </vt:lpstr>
      <vt:lpstr>PowerPoint-presentatie</vt:lpstr>
      <vt:lpstr>Wanneer in actie komen?</vt:lpstr>
      <vt:lpstr>Meer weten of meedoen? </vt:lpstr>
      <vt:lpstr>Bedankt voor jullie aandacht!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Claudia Werner</dc:creator>
  <cp:lastModifiedBy>John Peters</cp:lastModifiedBy>
  <cp:revision>4</cp:revision>
  <dcterms:created xsi:type="dcterms:W3CDTF">2025-05-17T11:46:26Z</dcterms:created>
  <dcterms:modified xsi:type="dcterms:W3CDTF">2025-05-21T07:58:10Z</dcterms:modified>
</cp:coreProperties>
</file>